
<file path=[Content_Types].xml><?xml version="1.0" encoding="utf-8"?>
<Types xmlns="http://schemas.openxmlformats.org/package/2006/content-types">
  <Default Extension="jpeg" ContentType="image/jpeg"/>
  <Default Extension="jpg&amp;ehk=4kLZXjiD2iArH91Zopn"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58" r:id="rId3"/>
    <p:sldId id="304" r:id="rId4"/>
    <p:sldId id="299" r:id="rId5"/>
    <p:sldId id="300" r:id="rId6"/>
    <p:sldId id="301" r:id="rId7"/>
    <p:sldId id="302" r:id="rId8"/>
    <p:sldId id="303" r:id="rId9"/>
    <p:sldId id="305" r:id="rId1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3A74BD07-B5A0-464F-B705-72A6417ED851}">
          <p14:sldIdLst>
            <p14:sldId id="257"/>
            <p14:sldId id="258"/>
            <p14:sldId id="304"/>
            <p14:sldId id="299"/>
            <p14:sldId id="300"/>
            <p14:sldId id="301"/>
            <p14:sldId id="302"/>
            <p14:sldId id="303"/>
            <p14:sldId id="30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los Cerdá" initials="CC" lastIdx="0" clrIdx="0">
    <p:extLst>
      <p:ext uri="{19B8F6BF-5375-455C-9EA6-DF929625EA0E}">
        <p15:presenceInfo xmlns:p15="http://schemas.microsoft.com/office/powerpoint/2012/main" userId="S-1-5-21-117609710-1972579041-682003330-11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126" y="60"/>
      </p:cViewPr>
      <p:guideLst/>
    </p:cSldViewPr>
  </p:slideViewPr>
  <p:notesTextViewPr>
    <p:cViewPr>
      <p:scale>
        <a:sx n="1" d="1"/>
        <a:sy n="1" d="1"/>
      </p:scale>
      <p:origin x="0" y="0"/>
    </p:cViewPr>
  </p:notesTextViewPr>
  <p:notesViewPr>
    <p:cSldViewPr snapToGrid="0">
      <p:cViewPr varScale="1">
        <p:scale>
          <a:sx n="78" d="100"/>
          <a:sy n="78" d="100"/>
        </p:scale>
        <p:origin x="2046"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2C1523E0-0EB3-4F48-BA89-FA43E1C931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E2B3FEAF-08CC-4F0B-9804-22DC3863C7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1E0829-D550-4301-8E9A-14E9E359991E}" type="datetimeFigureOut">
              <a:rPr lang="es-ES" smtClean="0"/>
              <a:t>04/03/2019</a:t>
            </a:fld>
            <a:endParaRPr lang="es-ES"/>
          </a:p>
        </p:txBody>
      </p:sp>
      <p:sp>
        <p:nvSpPr>
          <p:cNvPr id="4" name="Marcador de pie de página 3">
            <a:extLst>
              <a:ext uri="{FF2B5EF4-FFF2-40B4-BE49-F238E27FC236}">
                <a16:creationId xmlns:a16="http://schemas.microsoft.com/office/drawing/2014/main" id="{16196902-2214-4054-9F93-255AC4AD87B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DA62A991-DFFE-40B8-B012-0AFEB057640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43BEFA-1347-4CD8-ABE5-ABCB2151098D}" type="slidenum">
              <a:rPr lang="es-ES" smtClean="0"/>
              <a:t>‹Nº›</a:t>
            </a:fld>
            <a:endParaRPr lang="es-ES"/>
          </a:p>
        </p:txBody>
      </p:sp>
    </p:spTree>
    <p:extLst>
      <p:ext uri="{BB962C8B-B14F-4D97-AF65-F5344CB8AC3E}">
        <p14:creationId xmlns:p14="http://schemas.microsoft.com/office/powerpoint/2010/main" val="3844606308"/>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C667D-E861-4A3F-B57F-487A100C24A8}" type="datetimeFigureOut">
              <a:rPr lang="es-ES" smtClean="0"/>
              <a:t>04/03/2019</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4212AE-B839-4C89-B110-563F1D360192}" type="slidenum">
              <a:rPr lang="es-ES" smtClean="0"/>
              <a:t>‹Nº›</a:t>
            </a:fld>
            <a:endParaRPr lang="es-ES"/>
          </a:p>
        </p:txBody>
      </p:sp>
    </p:spTree>
    <p:extLst>
      <p:ext uri="{BB962C8B-B14F-4D97-AF65-F5344CB8AC3E}">
        <p14:creationId xmlns:p14="http://schemas.microsoft.com/office/powerpoint/2010/main" val="416980930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5" name="Marcador de encabezado 4">
            <a:extLst>
              <a:ext uri="{FF2B5EF4-FFF2-40B4-BE49-F238E27FC236}">
                <a16:creationId xmlns:a16="http://schemas.microsoft.com/office/drawing/2014/main" id="{900A64F1-3723-4105-B3C2-B87536531F1E}"/>
              </a:ext>
            </a:extLst>
          </p:cNvPr>
          <p:cNvSpPr>
            <a:spLocks noGrp="1"/>
          </p:cNvSpPr>
          <p:nvPr>
            <p:ph type="hdr" sz="quarter" idx="10"/>
          </p:nvPr>
        </p:nvSpPr>
        <p:spPr/>
        <p:txBody>
          <a:bodyPr/>
          <a:lstStyle/>
          <a:p>
            <a:endParaRPr lang="es-ES"/>
          </a:p>
        </p:txBody>
      </p:sp>
    </p:spTree>
    <p:extLst>
      <p:ext uri="{BB962C8B-B14F-4D97-AF65-F5344CB8AC3E}">
        <p14:creationId xmlns:p14="http://schemas.microsoft.com/office/powerpoint/2010/main" val="3346043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ED3CEF-3C62-4495-B155-FDC006358AC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CF53EE76-9254-459F-885F-A89B2365A5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C994CC06-F3F9-467E-9CB0-CEAB7F116E72}"/>
              </a:ext>
            </a:extLst>
          </p:cNvPr>
          <p:cNvSpPr>
            <a:spLocks noGrp="1"/>
          </p:cNvSpPr>
          <p:nvPr>
            <p:ph type="dt" sz="half" idx="10"/>
          </p:nvPr>
        </p:nvSpPr>
        <p:spPr/>
        <p:txBody>
          <a:bodyPr/>
          <a:lstStyle/>
          <a:p>
            <a:endParaRPr lang="es-ES"/>
          </a:p>
        </p:txBody>
      </p:sp>
      <p:sp>
        <p:nvSpPr>
          <p:cNvPr id="5" name="Marcador de pie de página 4">
            <a:extLst>
              <a:ext uri="{FF2B5EF4-FFF2-40B4-BE49-F238E27FC236}">
                <a16:creationId xmlns:a16="http://schemas.microsoft.com/office/drawing/2014/main" id="{5119DE2A-322B-4EA6-A622-B9ECF98D19E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3D848C2-886C-4E2A-8C77-9400F7E04DE8}"/>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284615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804AE3-8969-4C60-A6DE-649CFF5B1551}"/>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86503514-6DDA-4667-8EC9-A8AD7FF1F78F}"/>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0FBD462-54FE-4D8C-AB72-ABBB6667A28D}"/>
              </a:ext>
            </a:extLst>
          </p:cNvPr>
          <p:cNvSpPr>
            <a:spLocks noGrp="1"/>
          </p:cNvSpPr>
          <p:nvPr>
            <p:ph type="dt" sz="half" idx="10"/>
          </p:nvPr>
        </p:nvSpPr>
        <p:spPr/>
        <p:txBody>
          <a:bodyPr/>
          <a:lstStyle/>
          <a:p>
            <a:endParaRPr lang="es-ES"/>
          </a:p>
        </p:txBody>
      </p:sp>
      <p:sp>
        <p:nvSpPr>
          <p:cNvPr id="5" name="Marcador de pie de página 4">
            <a:extLst>
              <a:ext uri="{FF2B5EF4-FFF2-40B4-BE49-F238E27FC236}">
                <a16:creationId xmlns:a16="http://schemas.microsoft.com/office/drawing/2014/main" id="{C253264C-1E73-4DAF-9C5C-5D240B5312D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5ACE02B-AF06-4665-8ED8-E36B2BCE7E98}"/>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353265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0157AAA-60EC-459D-892E-F40E3FC5744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750C04E-655A-4437-B103-C913F06811C0}"/>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66D1F78-304E-4E67-BA49-11B08E856580}"/>
              </a:ext>
            </a:extLst>
          </p:cNvPr>
          <p:cNvSpPr>
            <a:spLocks noGrp="1"/>
          </p:cNvSpPr>
          <p:nvPr>
            <p:ph type="dt" sz="half" idx="10"/>
          </p:nvPr>
        </p:nvSpPr>
        <p:spPr/>
        <p:txBody>
          <a:bodyPr/>
          <a:lstStyle/>
          <a:p>
            <a:endParaRPr lang="es-ES"/>
          </a:p>
        </p:txBody>
      </p:sp>
      <p:sp>
        <p:nvSpPr>
          <p:cNvPr id="5" name="Marcador de pie de página 4">
            <a:extLst>
              <a:ext uri="{FF2B5EF4-FFF2-40B4-BE49-F238E27FC236}">
                <a16:creationId xmlns:a16="http://schemas.microsoft.com/office/drawing/2014/main" id="{1606D0B3-E0B4-4516-B0C6-11BF09A074A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494C4A4-091D-4071-BF1A-81CA23080798}"/>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2353319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
        <p:nvSpPr>
          <p:cNvPr id="3" name="2 Rectángulo"/>
          <p:cNvSpPr/>
          <p:nvPr/>
        </p:nvSpPr>
        <p:spPr>
          <a:xfrm>
            <a:off x="11472333" y="0"/>
            <a:ext cx="719667" cy="6858000"/>
          </a:xfrm>
          <a:prstGeom prst="rect">
            <a:avLst/>
          </a:prstGeom>
          <a:gradFill flip="none" rotWithShape="1">
            <a:gsLst>
              <a:gs pos="0">
                <a:schemeClr val="lt1">
                  <a:tint val="40000"/>
                  <a:satMod val="350000"/>
                </a:schemeClr>
              </a:gs>
              <a:gs pos="81000">
                <a:schemeClr val="lt1">
                  <a:tint val="45000"/>
                  <a:shade val="99000"/>
                  <a:satMod val="350000"/>
                  <a:lumMod val="87000"/>
                  <a:lumOff val="13000"/>
                  <a:alpha val="8000"/>
                </a:schemeClr>
              </a:gs>
              <a:gs pos="100000">
                <a:schemeClr val="lt1">
                  <a:shade val="20000"/>
                  <a:satMod val="255000"/>
                </a:schemeClr>
              </a:gs>
            </a:gsLst>
            <a:lin ang="3000000" scaled="0"/>
            <a:tileRect/>
          </a:gradFill>
          <a:ln>
            <a:noFill/>
          </a:ln>
        </p:spPr>
        <p:style>
          <a:lnRef idx="2">
            <a:schemeClr val="accent2">
              <a:shade val="50000"/>
            </a:schemeClr>
          </a:lnRef>
          <a:fillRef idx="1002">
            <a:schemeClr val="lt1"/>
          </a:fillRef>
          <a:effectRef idx="0">
            <a:schemeClr val="accent2"/>
          </a:effectRef>
          <a:fontRef idx="minor">
            <a:schemeClr val="lt1"/>
          </a:fontRef>
        </p:style>
        <p:txBody>
          <a:bodyPr anchor="ctr"/>
          <a:lstStyle/>
          <a:p>
            <a:pPr algn="ctr">
              <a:defRPr/>
            </a:pPr>
            <a:endParaRPr lang="es-ES" sz="1800"/>
          </a:p>
        </p:txBody>
      </p:sp>
      <p:sp>
        <p:nvSpPr>
          <p:cNvPr id="4" name="3 Rectángulo"/>
          <p:cNvSpPr/>
          <p:nvPr/>
        </p:nvSpPr>
        <p:spPr>
          <a:xfrm>
            <a:off x="0" y="6524626"/>
            <a:ext cx="12192000" cy="333375"/>
          </a:xfrm>
          <a:prstGeom prst="rect">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auto">
              <a:spcBef>
                <a:spcPts val="0"/>
              </a:spcBef>
              <a:spcAft>
                <a:spcPts val="0"/>
              </a:spcAft>
              <a:defRPr/>
            </a:pPr>
            <a:r>
              <a:rPr lang="en-GB" sz="900" dirty="0">
                <a:effectLst>
                  <a:outerShdw blurRad="38100" dist="38100" dir="2700000" algn="tl">
                    <a:srgbClr val="000000">
                      <a:alpha val="43137"/>
                    </a:srgbClr>
                  </a:outerShdw>
                </a:effectLst>
                <a:latin typeface="MicroExtendFLF" pitchFamily="2" charset="0"/>
              </a:rPr>
              <a:t>www.lsansimon.com</a:t>
            </a:r>
          </a:p>
        </p:txBody>
      </p:sp>
      <p:sp>
        <p:nvSpPr>
          <p:cNvPr id="2" name="1 Título"/>
          <p:cNvSpPr>
            <a:spLocks noGrp="1"/>
          </p:cNvSpPr>
          <p:nvPr>
            <p:ph type="ctrTitle"/>
          </p:nvPr>
        </p:nvSpPr>
        <p:spPr>
          <a:xfrm>
            <a:off x="914400" y="1985509"/>
            <a:ext cx="10363200" cy="1470025"/>
          </a:xfrm>
          <a:prstGeom prst="rect">
            <a:avLst/>
          </a:prstGeom>
        </p:spPr>
        <p:txBody>
          <a:bodyPr/>
          <a:lstStyle>
            <a:lvl1pPr>
              <a:defRPr sz="2400">
                <a:latin typeface="Swiss 721 Roman" panose="020B0504020202020204" pitchFamily="34" charset="0"/>
                <a:ea typeface="Verdana" pitchFamily="34" charset="0"/>
                <a:cs typeface="Verdana" pitchFamily="34" charset="0"/>
              </a:defRPr>
            </a:lvl1pPr>
          </a:lstStyle>
          <a:p>
            <a:r>
              <a:rPr lang="es-ES" dirty="0"/>
              <a:t>Haga clic para modificar el estilo de título del patrón</a:t>
            </a:r>
            <a:endParaRPr lang="en-GB" dirty="0"/>
          </a:p>
        </p:txBody>
      </p:sp>
    </p:spTree>
    <p:extLst>
      <p:ext uri="{BB962C8B-B14F-4D97-AF65-F5344CB8AC3E}">
        <p14:creationId xmlns:p14="http://schemas.microsoft.com/office/powerpoint/2010/main" val="316846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CADFD1-D2A0-4CE5-9E16-4E303BB9B440}"/>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3F79E1CF-9BDB-4D00-B141-6AE4BD061B0A}"/>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20A2637-10C7-495E-8357-5778B64ACC60}"/>
              </a:ext>
            </a:extLst>
          </p:cNvPr>
          <p:cNvSpPr>
            <a:spLocks noGrp="1"/>
          </p:cNvSpPr>
          <p:nvPr>
            <p:ph type="dt" sz="half" idx="10"/>
          </p:nvPr>
        </p:nvSpPr>
        <p:spPr/>
        <p:txBody>
          <a:bodyPr/>
          <a:lstStyle/>
          <a:p>
            <a:endParaRPr lang="es-ES"/>
          </a:p>
        </p:txBody>
      </p:sp>
      <p:sp>
        <p:nvSpPr>
          <p:cNvPr id="5" name="Marcador de pie de página 4">
            <a:extLst>
              <a:ext uri="{FF2B5EF4-FFF2-40B4-BE49-F238E27FC236}">
                <a16:creationId xmlns:a16="http://schemas.microsoft.com/office/drawing/2014/main" id="{22D6C7A2-58C0-4F85-B7D0-FA4CEDC2879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4268C5A-EDF8-4A36-B089-E5FD305CDC92}"/>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2225976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78B474-021A-4414-A596-63F47957B04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309C387D-4357-4CD2-8328-71E6C8819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C2D29402-8FEA-4AFE-923F-F580971597D6}"/>
              </a:ext>
            </a:extLst>
          </p:cNvPr>
          <p:cNvSpPr>
            <a:spLocks noGrp="1"/>
          </p:cNvSpPr>
          <p:nvPr>
            <p:ph type="dt" sz="half" idx="10"/>
          </p:nvPr>
        </p:nvSpPr>
        <p:spPr/>
        <p:txBody>
          <a:bodyPr/>
          <a:lstStyle/>
          <a:p>
            <a:endParaRPr lang="es-ES"/>
          </a:p>
        </p:txBody>
      </p:sp>
      <p:sp>
        <p:nvSpPr>
          <p:cNvPr id="5" name="Marcador de pie de página 4">
            <a:extLst>
              <a:ext uri="{FF2B5EF4-FFF2-40B4-BE49-F238E27FC236}">
                <a16:creationId xmlns:a16="http://schemas.microsoft.com/office/drawing/2014/main" id="{424B0261-1407-4BF7-A123-A40D88D43F2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B0C9940-9C10-4289-B1D8-A4ACD240C247}"/>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2119898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D7485E-FFB4-4539-BF5D-A148A68AB44E}"/>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7F7242E-D565-4F98-9DEB-75B78FFD673A}"/>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7722A1DF-A78C-45EF-AACE-89F507F221E0}"/>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C38789B5-8CD3-4477-8408-5C76837F8F18}"/>
              </a:ext>
            </a:extLst>
          </p:cNvPr>
          <p:cNvSpPr>
            <a:spLocks noGrp="1"/>
          </p:cNvSpPr>
          <p:nvPr>
            <p:ph type="dt" sz="half" idx="10"/>
          </p:nvPr>
        </p:nvSpPr>
        <p:spPr/>
        <p:txBody>
          <a:bodyPr/>
          <a:lstStyle/>
          <a:p>
            <a:endParaRPr lang="es-ES"/>
          </a:p>
        </p:txBody>
      </p:sp>
      <p:sp>
        <p:nvSpPr>
          <p:cNvPr id="6" name="Marcador de pie de página 5">
            <a:extLst>
              <a:ext uri="{FF2B5EF4-FFF2-40B4-BE49-F238E27FC236}">
                <a16:creationId xmlns:a16="http://schemas.microsoft.com/office/drawing/2014/main" id="{FEC47061-C1D6-431B-AB43-5B54FCF8638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BB2F13C-18D3-474E-B3BF-AA127F18BD85}"/>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763125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7F313-9729-4279-A76D-C9F91415B304}"/>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74F18AAF-248F-4BE9-8C5F-CF084D3555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43D3CF0E-81E0-44CE-B551-127B3A78D528}"/>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8D66888C-8540-4B19-B602-9D62BECB9E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81E928FB-D294-404D-BE85-CD16F79A2E5F}"/>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DDEC6D3-A442-4AD1-85D8-7B23E621F174}"/>
              </a:ext>
            </a:extLst>
          </p:cNvPr>
          <p:cNvSpPr>
            <a:spLocks noGrp="1"/>
          </p:cNvSpPr>
          <p:nvPr>
            <p:ph type="dt" sz="half" idx="10"/>
          </p:nvPr>
        </p:nvSpPr>
        <p:spPr/>
        <p:txBody>
          <a:bodyPr/>
          <a:lstStyle/>
          <a:p>
            <a:endParaRPr lang="es-ES"/>
          </a:p>
        </p:txBody>
      </p:sp>
      <p:sp>
        <p:nvSpPr>
          <p:cNvPr id="8" name="Marcador de pie de página 7">
            <a:extLst>
              <a:ext uri="{FF2B5EF4-FFF2-40B4-BE49-F238E27FC236}">
                <a16:creationId xmlns:a16="http://schemas.microsoft.com/office/drawing/2014/main" id="{B63D291D-B944-4CF2-84BB-517C5FF18549}"/>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DCF06465-5377-49E1-8713-F040B3A26DBE}"/>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6878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64EF8-BE05-451C-A132-DA0CFC2EF692}"/>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961E9FD-E84C-4B89-A609-A399F407EE14}"/>
              </a:ext>
            </a:extLst>
          </p:cNvPr>
          <p:cNvSpPr>
            <a:spLocks noGrp="1"/>
          </p:cNvSpPr>
          <p:nvPr>
            <p:ph type="dt" sz="half" idx="10"/>
          </p:nvPr>
        </p:nvSpPr>
        <p:spPr/>
        <p:txBody>
          <a:bodyPr/>
          <a:lstStyle/>
          <a:p>
            <a:endParaRPr lang="es-ES"/>
          </a:p>
        </p:txBody>
      </p:sp>
      <p:sp>
        <p:nvSpPr>
          <p:cNvPr id="4" name="Marcador de pie de página 3">
            <a:extLst>
              <a:ext uri="{FF2B5EF4-FFF2-40B4-BE49-F238E27FC236}">
                <a16:creationId xmlns:a16="http://schemas.microsoft.com/office/drawing/2014/main" id="{A3D0CDCE-58D2-4333-8130-3D407EF08C5C}"/>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90F1AEEF-D4D1-483A-81FB-68EF1E900B96}"/>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2968212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16E6B77-6634-4F76-A309-EFC939C22738}"/>
              </a:ext>
            </a:extLst>
          </p:cNvPr>
          <p:cNvSpPr>
            <a:spLocks noGrp="1"/>
          </p:cNvSpPr>
          <p:nvPr>
            <p:ph type="dt" sz="half" idx="10"/>
          </p:nvPr>
        </p:nvSpPr>
        <p:spPr/>
        <p:txBody>
          <a:bodyPr/>
          <a:lstStyle/>
          <a:p>
            <a:endParaRPr lang="es-ES"/>
          </a:p>
        </p:txBody>
      </p:sp>
      <p:sp>
        <p:nvSpPr>
          <p:cNvPr id="3" name="Marcador de pie de página 2">
            <a:extLst>
              <a:ext uri="{FF2B5EF4-FFF2-40B4-BE49-F238E27FC236}">
                <a16:creationId xmlns:a16="http://schemas.microsoft.com/office/drawing/2014/main" id="{FFFAFAE6-4D95-429C-9C5E-7C585C14F0B4}"/>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4F3BC8A4-1F29-42AA-A574-DF674035F0F6}"/>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128696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5BE2FB-7F33-44A8-A274-CB521F37C4B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89C5F58-B030-40C5-92D8-6FDB31C4D5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6B024AD-3129-43E9-AD85-4E1FC918C1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4D3BCECD-44C9-4B43-A190-DEE5536495D2}"/>
              </a:ext>
            </a:extLst>
          </p:cNvPr>
          <p:cNvSpPr>
            <a:spLocks noGrp="1"/>
          </p:cNvSpPr>
          <p:nvPr>
            <p:ph type="dt" sz="half" idx="10"/>
          </p:nvPr>
        </p:nvSpPr>
        <p:spPr/>
        <p:txBody>
          <a:bodyPr/>
          <a:lstStyle/>
          <a:p>
            <a:endParaRPr lang="es-ES"/>
          </a:p>
        </p:txBody>
      </p:sp>
      <p:sp>
        <p:nvSpPr>
          <p:cNvPr id="6" name="Marcador de pie de página 5">
            <a:extLst>
              <a:ext uri="{FF2B5EF4-FFF2-40B4-BE49-F238E27FC236}">
                <a16:creationId xmlns:a16="http://schemas.microsoft.com/office/drawing/2014/main" id="{C1A10607-C21E-4EC1-88D7-4CF447550D5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5378EBB-8CD6-4402-86C9-7A0CF45696C3}"/>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1040919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D79D32-2FE5-4ECA-AD8A-AE5B97A0B98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CDB2624D-44A7-4936-A43A-AE8CB8F21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90494019-E1CF-47BF-B991-3E0E9B1B8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17263CA-B3BF-48FA-86DA-C44107129657}"/>
              </a:ext>
            </a:extLst>
          </p:cNvPr>
          <p:cNvSpPr>
            <a:spLocks noGrp="1"/>
          </p:cNvSpPr>
          <p:nvPr>
            <p:ph type="dt" sz="half" idx="10"/>
          </p:nvPr>
        </p:nvSpPr>
        <p:spPr/>
        <p:txBody>
          <a:bodyPr/>
          <a:lstStyle/>
          <a:p>
            <a:endParaRPr lang="es-ES"/>
          </a:p>
        </p:txBody>
      </p:sp>
      <p:sp>
        <p:nvSpPr>
          <p:cNvPr id="6" name="Marcador de pie de página 5">
            <a:extLst>
              <a:ext uri="{FF2B5EF4-FFF2-40B4-BE49-F238E27FC236}">
                <a16:creationId xmlns:a16="http://schemas.microsoft.com/office/drawing/2014/main" id="{A86D0DE1-4CD1-459B-B89A-F2BADCFA42D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A55FE93B-E092-4015-AB5D-0FBB4C4F5089}"/>
              </a:ext>
            </a:extLst>
          </p:cNvPr>
          <p:cNvSpPr>
            <a:spLocks noGrp="1"/>
          </p:cNvSpPr>
          <p:nvPr>
            <p:ph type="sldNum" sz="quarter" idx="12"/>
          </p:nvPr>
        </p:nvSpPr>
        <p:spPr/>
        <p:txBody>
          <a:bodyPr/>
          <a:lstStyle/>
          <a:p>
            <a:fld id="{4B798480-8928-409F-9329-1AAD07805AE1}" type="slidenum">
              <a:rPr lang="es-ES" smtClean="0"/>
              <a:t>‹Nº›</a:t>
            </a:fld>
            <a:endParaRPr lang="es-ES"/>
          </a:p>
        </p:txBody>
      </p:sp>
    </p:spTree>
    <p:extLst>
      <p:ext uri="{BB962C8B-B14F-4D97-AF65-F5344CB8AC3E}">
        <p14:creationId xmlns:p14="http://schemas.microsoft.com/office/powerpoint/2010/main" val="1074537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968CDD3-B1EC-4AF3-AC41-33BEF1805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1FAFA486-D1ED-46B8-AA24-7733485AD9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B1730C5-51D3-451D-AB2E-A4328FF71B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Marcador de pie de página 4">
            <a:extLst>
              <a:ext uri="{FF2B5EF4-FFF2-40B4-BE49-F238E27FC236}">
                <a16:creationId xmlns:a16="http://schemas.microsoft.com/office/drawing/2014/main" id="{5E860F97-74AB-4DEA-9B1A-0D0B6846D7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A86269C0-2761-4A9C-B8A5-8BD17F0A5F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98480-8928-409F-9329-1AAD07805AE1}" type="slidenum">
              <a:rPr lang="es-ES" smtClean="0"/>
              <a:t>‹Nº›</a:t>
            </a:fld>
            <a:endParaRPr lang="es-ES"/>
          </a:p>
        </p:txBody>
      </p:sp>
    </p:spTree>
    <p:extLst>
      <p:ext uri="{BB962C8B-B14F-4D97-AF65-F5344CB8AC3E}">
        <p14:creationId xmlns:p14="http://schemas.microsoft.com/office/powerpoint/2010/main" val="1276026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cid:image001.jpg@01D4D02C.388F4980"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g&amp;ehk=4kLZXjiD2iArH91Zopn"/><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cid:image001.jpg@01D4D02C.388F4980" TargetMode="External"/><Relationship Id="rId5" Type="http://schemas.openxmlformats.org/officeDocument/2006/relationships/image" Target="../media/image2.jpeg"/><Relationship Id="rId4" Type="http://schemas.openxmlformats.org/officeDocument/2006/relationships/hyperlink" Target="https://frutalinnovo.wikispaces.com/10+-+PROCESO+DE+EXPORTACI%C3%93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cid:image001.jpg@01D4D02C.388F49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524000" y="1914512"/>
            <a:ext cx="9753600" cy="2605973"/>
          </a:xfrm>
        </p:spPr>
        <p:txBody>
          <a:bodyPr>
            <a:normAutofit fontScale="90000"/>
          </a:bodyPr>
          <a:lstStyle/>
          <a:p>
            <a:pPr algn="ctr">
              <a:defRPr/>
            </a:pPr>
            <a:b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b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b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t>JORNADAS SOBRE RESPONSABILIDADES MARITIMAS</a:t>
            </a:r>
            <a:b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br>
              <a:rPr lang="en-GB" sz="40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br>
              <a:rPr lang="en-GB" sz="28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br>
            <a:r>
              <a:rPr lang="en-GB" sz="2700" dirty="0">
                <a:effectLst>
                  <a:outerShdw blurRad="38100" dist="38100" dir="2700000" algn="tl">
                    <a:srgbClr val="000000">
                      <a:alpha val="43137"/>
                    </a:srgbClr>
                  </a:outerShdw>
                </a:effectLst>
                <a:latin typeface="Kalinga" panose="020B0502040204020203" pitchFamily="34" charset="0"/>
                <a:cs typeface="Kalinga" panose="020B0502040204020203" pitchFamily="34" charset="0"/>
              </a:rPr>
              <a:t>CARLOS CERDA</a:t>
            </a:r>
          </a:p>
        </p:txBody>
      </p:sp>
      <p:sp>
        <p:nvSpPr>
          <p:cNvPr id="4" name="3 Rectángulo"/>
          <p:cNvSpPr/>
          <p:nvPr/>
        </p:nvSpPr>
        <p:spPr>
          <a:xfrm>
            <a:off x="1524000" y="1341438"/>
            <a:ext cx="9144000" cy="1444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CC0000"/>
              </a:solidFill>
            </a:endParaRPr>
          </a:p>
        </p:txBody>
      </p:sp>
      <p:pic>
        <p:nvPicPr>
          <p:cNvPr id="3" name="Imagen 2">
            <a:extLst>
              <a:ext uri="{FF2B5EF4-FFF2-40B4-BE49-F238E27FC236}">
                <a16:creationId xmlns:a16="http://schemas.microsoft.com/office/drawing/2014/main" id="{D95F0C6F-D1C1-4302-AC9C-0E777A3AC02A}"/>
              </a:ext>
            </a:extLst>
          </p:cNvPr>
          <p:cNvPicPr>
            <a:picLocks noChangeAspect="1"/>
          </p:cNvPicPr>
          <p:nvPr/>
        </p:nvPicPr>
        <p:blipFill>
          <a:blip r:embed="rId3"/>
          <a:stretch>
            <a:fillRect/>
          </a:stretch>
        </p:blipFill>
        <p:spPr>
          <a:xfrm>
            <a:off x="6937769" y="327559"/>
            <a:ext cx="3828620" cy="585267"/>
          </a:xfrm>
          <a:prstGeom prst="rect">
            <a:avLst/>
          </a:prstGeom>
        </p:spPr>
      </p:pic>
      <p:sp>
        <p:nvSpPr>
          <p:cNvPr id="5" name="Rectangle 2">
            <a:extLst>
              <a:ext uri="{FF2B5EF4-FFF2-40B4-BE49-F238E27FC236}">
                <a16:creationId xmlns:a16="http://schemas.microsoft.com/office/drawing/2014/main" id="{53E2AB87-1D28-446D-9DA3-1A7810B1C3DD}"/>
              </a:ext>
            </a:extLst>
          </p:cNvPr>
          <p:cNvSpPr>
            <a:spLocks noChangeArrowheads="1"/>
          </p:cNvSpPr>
          <p:nvPr/>
        </p:nvSpPr>
        <p:spPr bwMode="auto">
          <a:xfrm>
            <a:off x="1159099" y="29451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1025" name="Picture 1" descr="aedm_rgb_pq">
            <a:extLst>
              <a:ext uri="{FF2B5EF4-FFF2-40B4-BE49-F238E27FC236}">
                <a16:creationId xmlns:a16="http://schemas.microsoft.com/office/drawing/2014/main" id="{3AAC82BA-B3BD-4D4E-B977-A08C0E169C61}"/>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159099" y="294510"/>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33510C10-874D-44F4-BAB5-5BC61955ACFC}"/>
              </a:ext>
            </a:extLst>
          </p:cNvPr>
          <p:cNvSpPr>
            <a:spLocks noChangeArrowheads="1"/>
          </p:cNvSpPr>
          <p:nvPr/>
        </p:nvSpPr>
        <p:spPr bwMode="auto">
          <a:xfrm>
            <a:off x="1159099" y="13136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1254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dirty="0"/>
              <a:t>Dónde está regulada la responsabilidad por retraso en el contrato de manipulación portuaria.</a:t>
            </a:r>
            <a:br>
              <a:rPr lang="es-ES" dirty="0"/>
            </a:br>
            <a:br>
              <a:rPr lang="es-ES" dirty="0"/>
            </a:br>
            <a:r>
              <a:rPr lang="es-ES" dirty="0"/>
              <a:t>LEY DE NAVEGACION MARITIMA</a:t>
            </a:r>
            <a:br>
              <a:rPr lang="es-ES" dirty="0"/>
            </a:br>
            <a:r>
              <a:rPr lang="es-ES" dirty="0"/>
              <a:t>LEY DE PUERTOS DEL ESTADO</a:t>
            </a:r>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pic>
        <p:nvPicPr>
          <p:cNvPr id="6" name="Imagen 5">
            <a:extLst>
              <a:ext uri="{FF2B5EF4-FFF2-40B4-BE49-F238E27FC236}">
                <a16:creationId xmlns:a16="http://schemas.microsoft.com/office/drawing/2014/main" id="{6DC0FDF8-D97F-496E-9879-1B44032666F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14510" y="1109209"/>
            <a:ext cx="2609850" cy="1752600"/>
          </a:xfrm>
          <a:prstGeom prst="rect">
            <a:avLst/>
          </a:prstGeom>
        </p:spPr>
      </p:pic>
      <p:sp>
        <p:nvSpPr>
          <p:cNvPr id="5" name="Rectangle 2">
            <a:extLst>
              <a:ext uri="{FF2B5EF4-FFF2-40B4-BE49-F238E27FC236}">
                <a16:creationId xmlns:a16="http://schemas.microsoft.com/office/drawing/2014/main" id="{818A32A4-3716-43EE-8E54-F6C31E8FBB77}"/>
              </a:ext>
            </a:extLst>
          </p:cNvPr>
          <p:cNvSpPr>
            <a:spLocks noChangeArrowheads="1"/>
          </p:cNvSpPr>
          <p:nvPr/>
        </p:nvSpPr>
        <p:spPr bwMode="auto">
          <a:xfrm>
            <a:off x="1345280" y="90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2049" name="Picture 1" descr="aedm_rgb_pq">
            <a:extLst>
              <a:ext uri="{FF2B5EF4-FFF2-40B4-BE49-F238E27FC236}">
                <a16:creationId xmlns:a16="http://schemas.microsoft.com/office/drawing/2014/main" id="{9AEF008E-8AD5-4BF9-8770-48A783493813}"/>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1345280" y="90034"/>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CFBC74C9-4219-4778-B358-6BEDDE53EA79}"/>
              </a:ext>
            </a:extLst>
          </p:cNvPr>
          <p:cNvSpPr>
            <a:spLocks noChangeArrowheads="1"/>
          </p:cNvSpPr>
          <p:nvPr/>
        </p:nvSpPr>
        <p:spPr bwMode="auto">
          <a:xfrm>
            <a:off x="1345280" y="110920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9703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En qué precedentes normativos está inspirada nuestra regulación</a:t>
            </a:r>
            <a:br>
              <a:rPr lang="es-ES" dirty="0"/>
            </a:br>
            <a:br>
              <a:rPr lang="es-ES" dirty="0"/>
            </a:br>
            <a:r>
              <a:rPr lang="es-ES" dirty="0"/>
              <a:t>Convenio de las Naciones Unidas sobre responsabilidad de los Empresarios de Terminales de Transporte</a:t>
            </a:r>
            <a:br>
              <a:rPr lang="es-ES" dirty="0"/>
            </a:br>
            <a:endParaRPr lang="es-ES" dirty="0"/>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5" name="Rectangle 2">
            <a:extLst>
              <a:ext uri="{FF2B5EF4-FFF2-40B4-BE49-F238E27FC236}">
                <a16:creationId xmlns:a16="http://schemas.microsoft.com/office/drawing/2014/main" id="{818A32A4-3716-43EE-8E54-F6C31E8FBB77}"/>
              </a:ext>
            </a:extLst>
          </p:cNvPr>
          <p:cNvSpPr>
            <a:spLocks noChangeArrowheads="1"/>
          </p:cNvSpPr>
          <p:nvPr/>
        </p:nvSpPr>
        <p:spPr bwMode="auto">
          <a:xfrm>
            <a:off x="1345280" y="90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2049" name="Picture 1" descr="aedm_rgb_pq">
            <a:extLst>
              <a:ext uri="{FF2B5EF4-FFF2-40B4-BE49-F238E27FC236}">
                <a16:creationId xmlns:a16="http://schemas.microsoft.com/office/drawing/2014/main" id="{9AEF008E-8AD5-4BF9-8770-48A783493813}"/>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345280" y="90034"/>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CFBC74C9-4219-4778-B358-6BEDDE53EA79}"/>
              </a:ext>
            </a:extLst>
          </p:cNvPr>
          <p:cNvSpPr>
            <a:spLocks noChangeArrowheads="1"/>
          </p:cNvSpPr>
          <p:nvPr/>
        </p:nvSpPr>
        <p:spPr bwMode="auto">
          <a:xfrm>
            <a:off x="1345280" y="110920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46067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Qué se entiende por retraso en la manipulación portuaria</a:t>
            </a:r>
            <a:br>
              <a:rPr lang="es-ES" b="1" dirty="0"/>
            </a:br>
            <a:br>
              <a:rPr lang="es-ES" b="1" dirty="0"/>
            </a:br>
            <a:r>
              <a:rPr lang="es-ES" b="1" dirty="0"/>
              <a:t>Las mercancías no son entregadas en el plazo convenido, o en defecto de este, en el plazo razonable exigible según las circunstancias de hecho</a:t>
            </a:r>
            <a:br>
              <a:rPr lang="es-ES" b="1" dirty="0"/>
            </a:br>
            <a:br>
              <a:rPr lang="es-ES" b="1" dirty="0"/>
            </a:br>
            <a:endParaRPr lang="es-ES" dirty="0"/>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34362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Cuáles son los daños indemnizables por retraso en la manipulación portuaria?. Daños directos y daños indirectos? La pérdida de un contrato es resarcible por retraso?</a:t>
            </a:r>
            <a:br>
              <a:rPr lang="es-ES" b="1" dirty="0"/>
            </a:br>
            <a:r>
              <a:rPr lang="es-ES" b="1" dirty="0"/>
              <a:t>D</a:t>
            </a:r>
            <a:r>
              <a:rPr lang="es-ES" dirty="0"/>
              <a:t>año emergente (perdida de calidad de la mercancía o se ha estropeado) y lucro cesante </a:t>
            </a:r>
            <a:br>
              <a:rPr lang="es-ES" dirty="0"/>
            </a:br>
            <a:r>
              <a:rPr lang="es-ES" dirty="0"/>
              <a:t>La ganancia dejada de obtener (perdida de un contrato) </a:t>
            </a:r>
            <a:br>
              <a:rPr lang="es-ES" dirty="0"/>
            </a:br>
            <a:endParaRPr lang="es-ES" dirty="0"/>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23939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¿Cómo se cuantifica la responsabilidad por retraso?</a:t>
            </a:r>
            <a:br>
              <a:rPr lang="es-ES" b="1" dirty="0"/>
            </a:br>
            <a:br>
              <a:rPr lang="es-ES" b="1" dirty="0"/>
            </a:br>
            <a:br>
              <a:rPr lang="es-ES" b="1" dirty="0"/>
            </a:br>
            <a:r>
              <a:rPr lang="es-ES" dirty="0"/>
              <a:t>2.5 veces la remuneración que deba pagársele por sus servicios </a:t>
            </a:r>
            <a:br>
              <a:rPr lang="es-ES" dirty="0"/>
            </a:br>
            <a:endParaRPr lang="es-ES" dirty="0"/>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2781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Interpretación del art. 334 LNM</a:t>
            </a:r>
            <a:br>
              <a:rPr lang="es-ES" b="1" dirty="0"/>
            </a:br>
            <a:br>
              <a:rPr lang="es-ES" b="1" dirty="0"/>
            </a:br>
            <a:r>
              <a:rPr lang="es-ES" dirty="0"/>
              <a:t>Daño físico, pues el 334 no habla de perjuicios </a:t>
            </a:r>
            <a:r>
              <a:rPr lang="es-ES"/>
              <a:t>como no </a:t>
            </a:r>
            <a:r>
              <a:rPr lang="es-ES" dirty="0"/>
              <a:t>lo </a:t>
            </a:r>
            <a:r>
              <a:rPr lang="es-ES"/>
              <a:t>hacen las </a:t>
            </a:r>
            <a:r>
              <a:rPr lang="es-ES" dirty="0"/>
              <a:t>RHV, y el retraso no debe ser como una sanción objetiva por el mero hecho de producirse, sino que debería ser probado que el retraso ha producido un perjuicio</a:t>
            </a:r>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08276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just"/>
            <a:r>
              <a:rPr lang="es-ES" b="1" dirty="0"/>
              <a:t>¿Cómo funciona la responsabilidad por retraso en el contrato de manipulación portuaria? Diferencias con la responsabilidad por retraso en el contrato de fletamento</a:t>
            </a:r>
            <a:br>
              <a:rPr lang="es-ES" dirty="0"/>
            </a:br>
            <a:br>
              <a:rPr lang="es-ES" dirty="0"/>
            </a:br>
            <a:r>
              <a:rPr lang="es-ES" dirty="0"/>
              <a:t>Si los daños se produjeron por el operador portuario, solo va a poder reclamar por el régimen de responsabilidad del operador</a:t>
            </a:r>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19263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3FF9A-F78E-4574-A8F8-CA6153F609C4}"/>
              </a:ext>
            </a:extLst>
          </p:cNvPr>
          <p:cNvSpPr>
            <a:spLocks noGrp="1"/>
          </p:cNvSpPr>
          <p:nvPr>
            <p:ph type="ctrTitle"/>
          </p:nvPr>
        </p:nvSpPr>
        <p:spPr>
          <a:xfrm>
            <a:off x="914400" y="1985509"/>
            <a:ext cx="10363200" cy="4016046"/>
          </a:xfrm>
        </p:spPr>
        <p:txBody>
          <a:bodyPr>
            <a:normAutofit/>
          </a:bodyPr>
          <a:lstStyle/>
          <a:p>
            <a:pPr algn="ctr"/>
            <a:r>
              <a:rPr lang="es-ES" b="1" dirty="0"/>
              <a:t>Responsabilidad por retraso y responsabilidad del transitario/consignatario</a:t>
            </a:r>
            <a:br>
              <a:rPr lang="es-ES" b="1" dirty="0"/>
            </a:br>
            <a:br>
              <a:rPr lang="es-ES" b="1" dirty="0"/>
            </a:br>
            <a:br>
              <a:rPr lang="es-ES" b="1" dirty="0"/>
            </a:br>
            <a:r>
              <a:rPr lang="es-ES" b="1" dirty="0" err="1"/>
              <a:t>Consignatario</a:t>
            </a:r>
            <a:r>
              <a:rPr lang="es-ES" b="1" dirty="0"/>
              <a:t> 323 LNM</a:t>
            </a:r>
            <a:br>
              <a:rPr lang="es-ES" b="1" dirty="0"/>
            </a:br>
            <a:r>
              <a:rPr lang="es-ES" b="1" dirty="0"/>
              <a:t>Transitario 336 LNM</a:t>
            </a:r>
            <a:endParaRPr lang="es-ES" dirty="0"/>
          </a:p>
        </p:txBody>
      </p:sp>
      <p:pic>
        <p:nvPicPr>
          <p:cNvPr id="3" name="Imagen 2">
            <a:extLst>
              <a:ext uri="{FF2B5EF4-FFF2-40B4-BE49-F238E27FC236}">
                <a16:creationId xmlns:a16="http://schemas.microsoft.com/office/drawing/2014/main" id="{C67DBAC7-72C2-464C-B6D3-AFC93B710D16}"/>
              </a:ext>
            </a:extLst>
          </p:cNvPr>
          <p:cNvPicPr>
            <a:picLocks noChangeAspect="1"/>
          </p:cNvPicPr>
          <p:nvPr/>
        </p:nvPicPr>
        <p:blipFill>
          <a:blip r:embed="rId2"/>
          <a:stretch>
            <a:fillRect/>
          </a:stretch>
        </p:blipFill>
        <p:spPr>
          <a:xfrm>
            <a:off x="7448980" y="264377"/>
            <a:ext cx="3828620" cy="585267"/>
          </a:xfrm>
          <a:prstGeom prst="rect">
            <a:avLst/>
          </a:prstGeom>
        </p:spPr>
      </p:pic>
      <p:sp>
        <p:nvSpPr>
          <p:cNvPr id="4" name="Rectangle 2">
            <a:extLst>
              <a:ext uri="{FF2B5EF4-FFF2-40B4-BE49-F238E27FC236}">
                <a16:creationId xmlns:a16="http://schemas.microsoft.com/office/drawing/2014/main" id="{5AEC71A8-9318-4667-B823-EA91D5DDA03A}"/>
              </a:ext>
            </a:extLst>
          </p:cNvPr>
          <p:cNvSpPr>
            <a:spLocks noChangeArrowheads="1"/>
          </p:cNvSpPr>
          <p:nvPr/>
        </p:nvSpPr>
        <p:spPr bwMode="auto">
          <a:xfrm>
            <a:off x="1481070" y="5151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0" i="0" u="none" strike="noStrike" cap="none" normalizeH="0" baseline="0">
                <a:ln>
                  <a:noFill/>
                </a:ln>
                <a:solidFill>
                  <a:srgbClr val="2F5496"/>
                </a:solidFill>
                <a:effectLst/>
                <a:latin typeface="Helvetica" panose="020B0604020202020204" pitchFamily="34" charset="0"/>
                <a:ea typeface="Calibri" panose="020F0502020204030204" pitchFamily="34" charset="0"/>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pic>
        <p:nvPicPr>
          <p:cNvPr id="3073" name="Picture 1" descr="aedm_rgb_pq">
            <a:extLst>
              <a:ext uri="{FF2B5EF4-FFF2-40B4-BE49-F238E27FC236}">
                <a16:creationId xmlns:a16="http://schemas.microsoft.com/office/drawing/2014/main" id="{ED5EC6F6-8005-4044-8FA2-77DD0A8B3C2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481070" y="515155"/>
            <a:ext cx="1019175" cy="10191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36778B5-37F7-45C1-AF37-179E1BC76639}"/>
              </a:ext>
            </a:extLst>
          </p:cNvPr>
          <p:cNvSpPr>
            <a:spLocks noChangeArrowheads="1"/>
          </p:cNvSpPr>
          <p:nvPr/>
        </p:nvSpPr>
        <p:spPr bwMode="auto">
          <a:xfrm>
            <a:off x="1481070" y="15343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chemeClr val="tx1"/>
                </a:solidFill>
                <a:effectLst/>
              </a:rPr>
              <a:t> </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896128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1340</TotalTime>
  <Words>117</Words>
  <Application>Microsoft Office PowerPoint</Application>
  <PresentationFormat>Panorámica</PresentationFormat>
  <Paragraphs>27</Paragraphs>
  <Slides>9</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9</vt:i4>
      </vt:variant>
    </vt:vector>
  </HeadingPairs>
  <TitlesOfParts>
    <vt:vector size="17" baseType="lpstr">
      <vt:lpstr>Arial</vt:lpstr>
      <vt:lpstr>Calibri</vt:lpstr>
      <vt:lpstr>Calibri Light</vt:lpstr>
      <vt:lpstr>Helvetica</vt:lpstr>
      <vt:lpstr>Kalinga</vt:lpstr>
      <vt:lpstr>MicroExtendFLF</vt:lpstr>
      <vt:lpstr>Swiss 721 Roman</vt:lpstr>
      <vt:lpstr>Tema de Office</vt:lpstr>
      <vt:lpstr>   JORNADAS SOBRE RESPONSABILIDADES MARITIMAS   CARLOS CERDA</vt:lpstr>
      <vt:lpstr>Dónde está regulada la responsabilidad por retraso en el contrato de manipulación portuaria.  LEY DE NAVEGACION MARITIMA LEY DE PUERTOS DEL ESTADO</vt:lpstr>
      <vt:lpstr>En qué precedentes normativos está inspirada nuestra regulación  Convenio de las Naciones Unidas sobre responsabilidad de los Empresarios de Terminales de Transporte </vt:lpstr>
      <vt:lpstr>Qué se entiende por retraso en la manipulación portuaria  Las mercancías no son entregadas en el plazo convenido, o en defecto de este, en el plazo razonable exigible según las circunstancias de hecho  </vt:lpstr>
      <vt:lpstr>Cuáles son los daños indemnizables por retraso en la manipulación portuaria?. Daños directos y daños indirectos? La pérdida de un contrato es resarcible por retraso? Daño emergente (perdida de calidad de la mercancía o se ha estropeado) y lucro cesante  La ganancia dejada de obtener (perdida de un contrato)  </vt:lpstr>
      <vt:lpstr>¿Cómo se cuantifica la responsabilidad por retraso?   2.5 veces la remuneración que deba pagársele por sus servicios  </vt:lpstr>
      <vt:lpstr>Interpretación del art. 334 LNM  Daño físico, pues el 334 no habla de perjuicios como no lo hacen las RHV, y el retraso no debe ser como una sanción objetiva por el mero hecho de producirse, sino que debería ser probado que el retraso ha producido un perjuicio</vt:lpstr>
      <vt:lpstr>¿Cómo funciona la responsabilidad por retraso en el contrato de manipulación portuaria? Diferencias con la responsabilidad por retraso en el contrato de fletamento  Si los daños se produjeron por el operador portuario, solo va a poder reclamar por el régimen de responsabilidad del operador</vt:lpstr>
      <vt:lpstr>Responsabilidad por retraso y responsabilidad del transitario/consignatario   Consignatario 323 LNM Transitario 336 LNM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INTRODUCCIÓN AL DERECHO MARITIMO SECC. DERECHO MERCANTIL    CARLOS CERDA</dc:title>
  <dc:creator>Carlos Cerdá</dc:creator>
  <cp:lastModifiedBy>Carlos Cerdá</cp:lastModifiedBy>
  <cp:revision>42</cp:revision>
  <dcterms:created xsi:type="dcterms:W3CDTF">2017-10-18T16:07:55Z</dcterms:created>
  <dcterms:modified xsi:type="dcterms:W3CDTF">2019-03-05T07:02:41Z</dcterms:modified>
</cp:coreProperties>
</file>