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61" r:id="rId4"/>
    <p:sldId id="260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9"/>
    <p:restoredTop sz="94671"/>
  </p:normalViewPr>
  <p:slideViewPr>
    <p:cSldViewPr snapToGrid="0" snapToObjects="1">
      <p:cViewPr varScale="1">
        <p:scale>
          <a:sx n="45" d="100"/>
          <a:sy n="45" d="100"/>
        </p:scale>
        <p:origin x="15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9744BB-0622-644C-83D2-B1215F02C2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059F131-7AB9-8548-A5FC-4AC2510B18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30915C1-B7DA-5047-A067-1899EF3F9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F625D-23D6-BF44-9E99-C6C23078C5F5}" type="datetimeFigureOut">
              <a:rPr lang="es-ES" smtClean="0"/>
              <a:t>06/03/2019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5A1B7A-58F9-B948-9093-C19F8CD42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031547-242D-144E-ABE6-B83438D97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8B60B-8D0B-0046-9849-009B54326D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5390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116D66-129B-C143-82C1-A8BF4EED4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8F97604-5BF6-8549-996A-AB951BAB5E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Haga clic para modificar los estilos de texto del patrón
Segundo nivel
Tercer nivel
Cuarto nivel
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AF315F-377E-9A48-8AE4-64084C183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F625D-23D6-BF44-9E99-C6C23078C5F5}" type="datetimeFigureOut">
              <a:rPr lang="es-ES" smtClean="0"/>
              <a:t>06/03/2019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6B344-ABF8-7F4C-81E0-0EDB40279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BBB097-73BE-434C-9427-74F5D7114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8B60B-8D0B-0046-9849-009B54326D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9756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E4A579E-235C-3E4E-97CA-4C971549CB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8C262CA-674F-9E40-AC27-82A79E14B0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Haga clic para modificar los estilos de texto del patrón
Segundo nivel
Tercer nivel
Cuarto nivel
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FDEA1A-A28F-F243-8460-2F863D3F1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F625D-23D6-BF44-9E99-C6C23078C5F5}" type="datetimeFigureOut">
              <a:rPr lang="es-ES" smtClean="0"/>
              <a:t>06/03/2019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71BA56B-69FD-2644-B120-1CDCB90D7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7717F3E-245C-C14E-BD0B-1641C7017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8B60B-8D0B-0046-9849-009B54326D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2801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56CA69-866C-184B-B31C-B36B2D685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A783B1-54B7-C54F-9399-00DFF2713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Haga clic para modificar los estilos de texto del patrón
Segundo nivel
Tercer nivel
Cuarto nivel
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60C0A8-B530-6647-9435-C3E6CD84D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F625D-23D6-BF44-9E99-C6C23078C5F5}" type="datetimeFigureOut">
              <a:rPr lang="es-ES" smtClean="0"/>
              <a:t>06/03/2019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1BB1C62-E197-2543-86D2-C9ED985FF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E79712-1356-124C-80BD-311535EF4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8B60B-8D0B-0046-9849-009B54326D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0294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9FD671-C9E9-7145-844D-37DBF9CC4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66DF6F5-08BD-4C4C-8DC9-7686B34452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los estilos de texto del patrón
Segundo nivel
Tercer nivel
Cuarto nivel
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C998D2-4351-C042-A29C-F0B699CB0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F625D-23D6-BF44-9E99-C6C23078C5F5}" type="datetimeFigureOut">
              <a:rPr lang="es-ES" smtClean="0"/>
              <a:t>06/03/2019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6C5DD0-3D58-1047-ADB1-F055D4128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CD8B98D-C8FF-F54A-B2CA-ADC49D587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8B60B-8D0B-0046-9849-009B54326D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0540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8E3922-EE8C-724C-9BE0-350C3E971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3F1F8AF-0ABB-A14C-A380-694FF86CE7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es-ES"/>
              <a:t>Haga clic para modificar los estilos de texto del patrón
Segundo nivel
Tercer nivel
Cuarto nivel
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1821905-2E09-7345-B99B-63976557E5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s-ES"/>
              <a:t>Haga clic para modificar los estilos de texto del patrón
Segundo nivel
Tercer nivel
Cuarto nivel
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BDED126-5556-7542-AEBA-79CFE43EE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F625D-23D6-BF44-9E99-C6C23078C5F5}" type="datetimeFigureOut">
              <a:rPr lang="es-ES" smtClean="0"/>
              <a:t>06/03/2019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66A744B-FA0D-D148-B34E-2F56371D5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5E2BAC3-880D-4747-956A-812E08372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8B60B-8D0B-0046-9849-009B54326D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9449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BCD896-757F-C24D-9AC8-9655E0B95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7D1C43-7EDC-F54A-938F-883B88E235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Haga clic para modificar los estilos de texto del patrón
Segundo nivel
Tercer nivel
Cuarto nivel
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26B1E98-299A-8A43-AB96-7F811C9725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es-ES"/>
              <a:t>Haga clic para modificar los estilos de texto del patrón
Segundo nivel
Tercer nivel
Cuarto nivel
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2536081-F889-DB43-A2EC-8107C8DAF7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Haga clic para modificar los estilos de texto del patrón
Segundo nivel
Tercer nivel
Cuarto nivel
Quinto nivel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A9743D7-D306-D646-8435-CC5F43EEA8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es-ES"/>
              <a:t>Haga clic para modificar los estilos de texto del patrón
Segundo nivel
Tercer nivel
Cuarto nivel
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C827DA8-E603-9444-8799-CB4ABD743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F625D-23D6-BF44-9E99-C6C23078C5F5}" type="datetimeFigureOut">
              <a:rPr lang="es-ES" smtClean="0"/>
              <a:t>06/03/2019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25FC035-4539-FF47-9058-31531A55C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51E5B1C-F172-2946-8FD8-06C697C44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8B60B-8D0B-0046-9849-009B54326D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5732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4FE151-3389-D944-B8F2-235C0B4A3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EF77FD8-BA9F-384F-AE85-8E6A4EC47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F625D-23D6-BF44-9E99-C6C23078C5F5}" type="datetimeFigureOut">
              <a:rPr lang="es-ES" smtClean="0"/>
              <a:t>06/03/2019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EB64498-10FF-2A4D-AC5C-18B3F4569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532570B-9089-C446-8208-AFBF3BA64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8B60B-8D0B-0046-9849-009B54326D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7910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B7312D5-6F7B-EA47-95F6-ABE1BAFAA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F625D-23D6-BF44-9E99-C6C23078C5F5}" type="datetimeFigureOut">
              <a:rPr lang="es-ES" smtClean="0"/>
              <a:t>06/03/2019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66983F0-E3FD-E14C-88F0-07D5DD682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243C38B-8D98-C244-901D-0007B4FB6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8B60B-8D0B-0046-9849-009B54326D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5518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62B87A-1A40-E946-B4B8-AADE1E9DE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C3B8EB5-8BF2-5545-A7F6-F64F8C483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Haga clic para modificar los estilos de texto del patrón
Segundo nivel
Tercer nivel
Cuarto nivel
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D3567AC-BAD7-F14D-BF82-5644DECEB2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Haga clic para modificar los estilos de texto del patrón
Segundo nivel
Tercer nivel
Cuarto nivel
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E8041B4-44B9-5844-B293-A897761F3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F625D-23D6-BF44-9E99-C6C23078C5F5}" type="datetimeFigureOut">
              <a:rPr lang="es-ES" smtClean="0"/>
              <a:t>06/03/2019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F03C010-384D-0642-B3D0-B056987DA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49E4979-25D0-C846-B8B7-415999983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8B60B-8D0B-0046-9849-009B54326D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9276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14FC8D-424E-2D44-B9BA-B6A36DCE0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CF9A536-A67C-C949-B698-72E1BD4CDB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911D113-F1ED-824A-8CB1-2BB2F15DED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Haga clic para modificar los estilos de texto del patrón
Segundo nivel
Tercer nivel
Cuarto nivel
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C93A932-FB0B-EE4D-805A-22C66E306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F625D-23D6-BF44-9E99-C6C23078C5F5}" type="datetimeFigureOut">
              <a:rPr lang="es-ES" smtClean="0"/>
              <a:t>06/03/2019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BB6B9CD-6E6B-9F4D-A01C-6A9ACE27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F533A09-F98E-7B47-9D2A-8790B9608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8B60B-8D0B-0046-9849-009B54326D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9201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CCEED8F-9783-714C-A8D6-380FA6974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5BCAB3E-7862-7A4D-AC30-CDA5617119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Haga clic para modificar los estilos de texto del patrón
Segundo nivel
Tercer nivel
Cuarto nivel
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CAA134-16CD-4946-953D-1B86ED4717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F625D-23D6-BF44-9E99-C6C23078C5F5}" type="datetimeFigureOut">
              <a:rPr lang="es-ES" smtClean="0"/>
              <a:t>06/03/2019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8029B4E-DA73-284E-BAB1-5FE00BFF25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0ECD83-AA05-644C-B1AA-2BEC23A865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8B60B-8D0B-0046-9849-009B54326D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195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AB29D7E8-7642-3545-9375-D69A6CB0E1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120340"/>
              </p:ext>
            </p:extLst>
          </p:nvPr>
        </p:nvGraphicFramePr>
        <p:xfrm>
          <a:off x="0" y="0"/>
          <a:ext cx="12176567" cy="6895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0618">
                  <a:extLst>
                    <a:ext uri="{9D8B030D-6E8A-4147-A177-3AD203B41FA5}">
                      <a16:colId xmlns:a16="http://schemas.microsoft.com/office/drawing/2014/main" val="2087065545"/>
                    </a:ext>
                  </a:extLst>
                </a:gridCol>
                <a:gridCol w="2742453">
                  <a:extLst>
                    <a:ext uri="{9D8B030D-6E8A-4147-A177-3AD203B41FA5}">
                      <a16:colId xmlns:a16="http://schemas.microsoft.com/office/drawing/2014/main" val="129317699"/>
                    </a:ext>
                  </a:extLst>
                </a:gridCol>
                <a:gridCol w="1769806">
                  <a:extLst>
                    <a:ext uri="{9D8B030D-6E8A-4147-A177-3AD203B41FA5}">
                      <a16:colId xmlns:a16="http://schemas.microsoft.com/office/drawing/2014/main" val="1501715189"/>
                    </a:ext>
                  </a:extLst>
                </a:gridCol>
                <a:gridCol w="1696065">
                  <a:extLst>
                    <a:ext uri="{9D8B030D-6E8A-4147-A177-3AD203B41FA5}">
                      <a16:colId xmlns:a16="http://schemas.microsoft.com/office/drawing/2014/main" val="3491802144"/>
                    </a:ext>
                  </a:extLst>
                </a:gridCol>
                <a:gridCol w="1253613">
                  <a:extLst>
                    <a:ext uri="{9D8B030D-6E8A-4147-A177-3AD203B41FA5}">
                      <a16:colId xmlns:a16="http://schemas.microsoft.com/office/drawing/2014/main" val="1374969685"/>
                    </a:ext>
                  </a:extLst>
                </a:gridCol>
                <a:gridCol w="2241755">
                  <a:extLst>
                    <a:ext uri="{9D8B030D-6E8A-4147-A177-3AD203B41FA5}">
                      <a16:colId xmlns:a16="http://schemas.microsoft.com/office/drawing/2014/main" val="1263831496"/>
                    </a:ext>
                  </a:extLst>
                </a:gridCol>
                <a:gridCol w="1292257">
                  <a:extLst>
                    <a:ext uri="{9D8B030D-6E8A-4147-A177-3AD203B41FA5}">
                      <a16:colId xmlns:a16="http://schemas.microsoft.com/office/drawing/2014/main" val="804013984"/>
                    </a:ext>
                  </a:extLst>
                </a:gridCol>
              </a:tblGrid>
              <a:tr h="862396">
                <a:tc>
                  <a:txBody>
                    <a:bodyPr/>
                    <a:lstStyle/>
                    <a:p>
                      <a:pPr algn="ctr"/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Obligación de entrega temporánea en destino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Imputación de incumplimiento y responsabilidad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Protesta</a:t>
                      </a:r>
                    </a:p>
                    <a:p>
                      <a:pPr algn="ctr"/>
                      <a:r>
                        <a:rPr lang="es-ES" sz="1400" dirty="0"/>
                        <a:t>Caducidad / Prescripción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Daños indemnizables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/>
                        <a:t>Límite de responsabilidad</a:t>
                      </a:r>
                    </a:p>
                    <a:p>
                      <a:pPr algn="ctr"/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Sujeto responsable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2238166"/>
                  </a:ext>
                </a:extLst>
              </a:tr>
              <a:tr h="1084391"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Código de comercio</a:t>
                      </a:r>
                    </a:p>
                    <a:p>
                      <a:pPr algn="ctr"/>
                      <a:r>
                        <a:rPr lang="es-ES" sz="1400" b="1" dirty="0"/>
                        <a:t>LTM 1949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Acuerdo de las partes o plazo razonable</a:t>
                      </a:r>
                    </a:p>
                    <a:p>
                      <a:pPr algn="ctr"/>
                      <a:r>
                        <a:rPr lang="es-ES" sz="1400" dirty="0"/>
                        <a:t>Art. 673</a:t>
                      </a:r>
                    </a:p>
                    <a:p>
                      <a:pPr algn="ctr"/>
                      <a:r>
                        <a:rPr lang="es-ES" sz="1400" dirty="0"/>
                        <a:t>Art. 618, par. 6 (desvío de ruta)</a:t>
                      </a:r>
                    </a:p>
                    <a:p>
                      <a:pPr algn="ctr"/>
                      <a:r>
                        <a:rPr lang="es-ES" sz="1400" dirty="0"/>
                        <a:t>Art. 6 LTM</a:t>
                      </a:r>
                    </a:p>
                    <a:p>
                      <a:pPr algn="ctr"/>
                      <a:r>
                        <a:rPr lang="es-ES" sz="1400" dirty="0"/>
                        <a:t>Art. 1258 </a:t>
                      </a:r>
                      <a:r>
                        <a:rPr lang="es-ES" sz="1400" dirty="0" err="1"/>
                        <a:t>Cc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Incumplimiento culpable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/>
                    </a:p>
                    <a:p>
                      <a:pPr algn="ctr"/>
                      <a:endParaRPr lang="es-ES" sz="1400" dirty="0"/>
                    </a:p>
                    <a:p>
                      <a:pPr algn="ctr"/>
                      <a:r>
                        <a:rPr lang="es-ES" sz="1400" dirty="0"/>
                        <a:t>Un año Art. 22 LTM (caducidad)</a:t>
                      </a:r>
                    </a:p>
                    <a:p>
                      <a:pPr algn="ctr"/>
                      <a:r>
                        <a:rPr lang="es-ES" sz="1400" dirty="0"/>
                        <a:t>Un año (Art. 952, par. 2º)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Daño puramente económico</a:t>
                      </a:r>
                    </a:p>
                    <a:p>
                      <a:pPr algn="ctr"/>
                      <a:r>
                        <a:rPr lang="es-ES" sz="1400" dirty="0"/>
                        <a:t>Daño moral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Porteador o fletante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5786256"/>
                  </a:ext>
                </a:extLst>
              </a:tr>
              <a:tr h="514602"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Reglas de La Haya-Visby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El aplicable a daños/pérdida de la mercancía?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895072"/>
                  </a:ext>
                </a:extLst>
              </a:tr>
              <a:tr h="1362644"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Reglas de Hamburgo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Acuerdo de las partes o plazo razonable</a:t>
                      </a:r>
                    </a:p>
                    <a:p>
                      <a:pPr algn="ctr"/>
                      <a:r>
                        <a:rPr lang="es-ES" sz="1400" dirty="0"/>
                        <a:t>(Art. 5, </a:t>
                      </a:r>
                      <a:r>
                        <a:rPr lang="es-ES" sz="1400" dirty="0" err="1"/>
                        <a:t>pars</a:t>
                      </a:r>
                      <a:r>
                        <a:rPr lang="es-ES" sz="1400" dirty="0"/>
                        <a:t>. 1 y 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Incumplimiento culpable</a:t>
                      </a:r>
                    </a:p>
                    <a:p>
                      <a:pPr algn="ctr"/>
                      <a:r>
                        <a:rPr lang="es-ES" sz="1400" dirty="0"/>
                        <a:t>(caso especial del incendio, Art. 5, par. 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60 días desde la efectiva entrega (Art. 19, par. 5) – pérdida del derecho a indemnización</a:t>
                      </a:r>
                    </a:p>
                    <a:p>
                      <a:pPr algn="ctr"/>
                      <a:r>
                        <a:rPr lang="es-ES" sz="1400" dirty="0"/>
                        <a:t>Dos años (Art. 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Dos veces y media el flete de las mercancías retrasadas, con el máximo del flete total pactado (Art. 6, par. 1.b), salvo dolo o “dolo eventual” (Art. 8, p. 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Porteador y porteador efectivo (Art. 10, par. 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2666503"/>
                  </a:ext>
                </a:extLst>
              </a:tr>
              <a:tr h="1166092"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Reglas de Rotterdam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Acuerdo de las partes (Art. 21)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Incumplimiento culpable </a:t>
                      </a:r>
                    </a:p>
                    <a:p>
                      <a:pPr algn="ctr"/>
                      <a:r>
                        <a:rPr lang="es-ES" sz="1400" dirty="0"/>
                        <a:t>(Art. 17)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21 días desde la efectiva entrega (Art. 23, par. 4) – pérdida del derecho a indemnización</a:t>
                      </a:r>
                    </a:p>
                    <a:p>
                      <a:pPr algn="ctr"/>
                      <a:r>
                        <a:rPr lang="es-ES" sz="1400" dirty="0"/>
                        <a:t>Dos años (Art. 62)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Daño puramente económico?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Dos veces y media el flete, salvo dolo o “dolo eventual” (Art. 60 y 61)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Porteador y parte ejecutante marítima (Art. 19 y 20)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176842"/>
                  </a:ext>
                </a:extLst>
              </a:tr>
              <a:tr h="1399914"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Ley 14/2014 de Navegación Marítima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Acuerdo de las partes o plazo razonable (Art. 279)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Incumplimiento culpable (implícito en Art. 277)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10 días laborables desde la efectiva entrega (Art. 285)</a:t>
                      </a:r>
                    </a:p>
                    <a:p>
                      <a:pPr algn="ctr"/>
                      <a:r>
                        <a:rPr lang="es-ES" sz="1400" dirty="0"/>
                        <a:t> </a:t>
                      </a:r>
                    </a:p>
                    <a:p>
                      <a:pPr algn="ctr"/>
                      <a:r>
                        <a:rPr lang="es-ES" sz="1400" dirty="0"/>
                        <a:t>Un año (Art. 286)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Daño puramente económico</a:t>
                      </a:r>
                    </a:p>
                    <a:p>
                      <a:pPr algn="ctr"/>
                      <a:r>
                        <a:rPr lang="es-ES" sz="1400" dirty="0"/>
                        <a:t>Daño moral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/>
                        <a:t>Dos veces y media el flete de las mercancías retrasadas, con el máximo del flete total pactado, salvo dolo o “dolo eventual” (Art. 283)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Porteador o fletante y porteador efectivo (Art. 278)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08298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1883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E3D47E-7542-2E40-B848-C249E4DCE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995" y="-259917"/>
            <a:ext cx="10515600" cy="1325563"/>
          </a:xfrm>
        </p:spPr>
        <p:txBody>
          <a:bodyPr/>
          <a:lstStyle/>
          <a:p>
            <a:r>
              <a:rPr lang="es-ES" b="1" i="1" dirty="0"/>
              <a:t>Jurisprudencia previa a la LNM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9AA56E-6E4A-A048-B544-3FACCA0860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666" y="715056"/>
            <a:ext cx="11899740" cy="271394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ES" sz="3100" dirty="0"/>
              <a:t>Existe retraso cuando se incumple el pazo de entrega pactado o, en su defecto, el que deba considerarse razonable</a:t>
            </a:r>
          </a:p>
          <a:p>
            <a:pPr marL="0" indent="0" algn="just">
              <a:spcBef>
                <a:spcPts val="400"/>
              </a:spcBef>
              <a:spcAft>
                <a:spcPts val="1000"/>
              </a:spcAft>
              <a:buNone/>
            </a:pPr>
            <a:r>
              <a:rPr lang="es-ES" sz="2100" dirty="0">
                <a:solidFill>
                  <a:srgbClr val="0070C0"/>
                </a:solidFill>
              </a:rPr>
              <a:t>TS s. núm. 519/2009 (RJ 2009\4454) – AP </a:t>
            </a:r>
            <a:r>
              <a:rPr lang="es-ES" sz="2100" dirty="0" err="1">
                <a:solidFill>
                  <a:srgbClr val="0070C0"/>
                </a:solidFill>
              </a:rPr>
              <a:t>Vicaya</a:t>
            </a:r>
            <a:r>
              <a:rPr lang="es-ES" sz="2100" dirty="0">
                <a:solidFill>
                  <a:srgbClr val="0070C0"/>
                </a:solidFill>
              </a:rPr>
              <a:t> s. núm. 61/2005 (JUR\2005\79209); AP Las Palmas s. núm. 364/2015 (RJ 2015\253906); AP Madrid s. núm. 72/2012(RJ\2012\124703); AP Valencia s. núm. 334/2008 (JUR\2009\61233)</a:t>
            </a:r>
          </a:p>
          <a:p>
            <a:pPr algn="just"/>
            <a:r>
              <a:rPr lang="es-ES" sz="3100" dirty="0"/>
              <a:t>Para que exista retraso debe haberse pactado plazo para la entrega</a:t>
            </a:r>
          </a:p>
          <a:p>
            <a:pPr marL="0" indent="0" algn="just">
              <a:spcBef>
                <a:spcPts val="400"/>
              </a:spcBef>
              <a:spcAft>
                <a:spcPts val="1000"/>
              </a:spcAft>
              <a:buNone/>
            </a:pPr>
            <a:r>
              <a:rPr lang="es-ES" sz="1900" dirty="0">
                <a:solidFill>
                  <a:srgbClr val="0070C0"/>
                </a:solidFill>
              </a:rPr>
              <a:t>AP Pontevedra s. núm. 244/2003 (AC\2003\898); AP Madrid s. </a:t>
            </a:r>
            <a:r>
              <a:rPr lang="es-ES" sz="1900" dirty="0" err="1">
                <a:solidFill>
                  <a:srgbClr val="0070C0"/>
                </a:solidFill>
              </a:rPr>
              <a:t>num</a:t>
            </a:r>
            <a:r>
              <a:rPr lang="es-ES" sz="1900" dirty="0">
                <a:solidFill>
                  <a:srgbClr val="0070C0"/>
                </a:solidFill>
              </a:rPr>
              <a:t>. 536/2006 (JUR\2007\144441); ≃</a:t>
            </a:r>
            <a:r>
              <a:rPr lang="es-ES" sz="1900" dirty="0">
                <a:solidFill>
                  <a:srgbClr val="0070C0"/>
                </a:solidFill>
                <a:effectLst/>
              </a:rPr>
              <a:t> AP Alicante s. </a:t>
            </a:r>
            <a:r>
              <a:rPr lang="es-ES" sz="1900" dirty="0">
                <a:solidFill>
                  <a:srgbClr val="0070C0"/>
                </a:solidFill>
              </a:rPr>
              <a:t>nú</a:t>
            </a:r>
            <a:r>
              <a:rPr lang="es-ES" sz="1900" dirty="0">
                <a:solidFill>
                  <a:srgbClr val="0070C0"/>
                </a:solidFill>
                <a:effectLst/>
              </a:rPr>
              <a:t>m. 424/2004 (JUR\2005\1995); </a:t>
            </a:r>
            <a:r>
              <a:rPr lang="es-ES" sz="1900" dirty="0">
                <a:solidFill>
                  <a:srgbClr val="0070C0"/>
                </a:solidFill>
              </a:rPr>
              <a:t>≃ AP Madrid s. 4 abril 2001 (JUR\2001\187014); ≃ AP Vizcaya s. núm. 1141/1999 (AC\1999\7453)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945231DE-1B8D-1347-BB1C-DD2D2D54D67F}"/>
              </a:ext>
            </a:extLst>
          </p:cNvPr>
          <p:cNvCxnSpPr>
            <a:cxnSpLocks/>
          </p:cNvCxnSpPr>
          <p:nvPr/>
        </p:nvCxnSpPr>
        <p:spPr>
          <a:xfrm>
            <a:off x="34725" y="689069"/>
            <a:ext cx="1206082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2595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E3D47E-7542-2E40-B848-C249E4DCE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995" y="-259917"/>
            <a:ext cx="10515600" cy="1325563"/>
          </a:xfrm>
        </p:spPr>
        <p:txBody>
          <a:bodyPr/>
          <a:lstStyle/>
          <a:p>
            <a:r>
              <a:rPr lang="es-ES" b="1" i="1" dirty="0"/>
              <a:t>Jurisprudencia previa a la LNM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9AA56E-6E4A-A048-B544-3FACCA0860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666" y="715054"/>
            <a:ext cx="11899740" cy="642652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" sz="3100" dirty="0">
                <a:solidFill>
                  <a:schemeClr val="bg2">
                    <a:lumMod val="75000"/>
                  </a:schemeClr>
                </a:solidFill>
              </a:rPr>
              <a:t>Existe retraso cuando se incumple el pazo de entrega pactado o, en su defecto, el que deba considerarse razonable</a:t>
            </a:r>
            <a:endParaRPr lang="es-ES" dirty="0">
              <a:solidFill>
                <a:schemeClr val="bg2">
                  <a:lumMod val="75000"/>
                </a:schemeClr>
              </a:solidFill>
            </a:endParaRPr>
          </a:p>
          <a:p>
            <a:pPr algn="just"/>
            <a:r>
              <a:rPr lang="es-ES" sz="3100" dirty="0">
                <a:solidFill>
                  <a:schemeClr val="bg2">
                    <a:lumMod val="75000"/>
                  </a:schemeClr>
                </a:solidFill>
              </a:rPr>
              <a:t>Para que exista retraso debe haberse pactado plazo para la entrega</a:t>
            </a:r>
            <a:endParaRPr lang="es-ES" dirty="0">
              <a:solidFill>
                <a:srgbClr val="0070C0"/>
              </a:solidFill>
            </a:endParaRPr>
          </a:p>
          <a:p>
            <a:pPr algn="just"/>
            <a:r>
              <a:rPr lang="es-ES" sz="3100" dirty="0"/>
              <a:t>La indicación de una fecha estimada de entrega no supone obligación de entrega en la fecha especificada… </a:t>
            </a:r>
            <a:r>
              <a:rPr lang="es-ES" sz="1900" dirty="0">
                <a:solidFill>
                  <a:srgbClr val="0070C0"/>
                </a:solidFill>
              </a:rPr>
              <a:t>AP Madrid s. núm. 72/2012(RJ\2012\124703)</a:t>
            </a:r>
          </a:p>
          <a:p>
            <a:pPr marL="0" indent="0" algn="just">
              <a:buNone/>
            </a:pPr>
            <a:r>
              <a:rPr lang="es-ES" sz="3100" dirty="0"/>
              <a:t>… pero es relevante en el cálculo del plazo razonable </a:t>
            </a:r>
          </a:p>
          <a:p>
            <a:pPr marL="0" indent="0" algn="just">
              <a:spcBef>
                <a:spcPts val="400"/>
              </a:spcBef>
              <a:spcAft>
                <a:spcPts val="1000"/>
              </a:spcAft>
              <a:buNone/>
            </a:pPr>
            <a:r>
              <a:rPr lang="es-ES" sz="1900" dirty="0">
                <a:solidFill>
                  <a:srgbClr val="0070C0"/>
                </a:solidFill>
              </a:rPr>
              <a:t>AP Las Palmas s. núm. 364/2015 (RJ 2015\253906)</a:t>
            </a:r>
          </a:p>
          <a:p>
            <a:pPr algn="just"/>
            <a:r>
              <a:rPr lang="es-ES" dirty="0"/>
              <a:t>El incumplimiento de la obligación de entrega temporánea hace responsable al porteador, salvo prueba de que no se le puede imputar la causa del retraso</a:t>
            </a:r>
          </a:p>
          <a:p>
            <a:pPr marL="0" indent="0" algn="just">
              <a:spcBef>
                <a:spcPts val="400"/>
              </a:spcBef>
              <a:spcAft>
                <a:spcPts val="1000"/>
              </a:spcAft>
              <a:buNone/>
            </a:pPr>
            <a:r>
              <a:rPr lang="es-ES" sz="1900" dirty="0">
                <a:solidFill>
                  <a:srgbClr val="0070C0"/>
                </a:solidFill>
                <a:effectLst/>
              </a:rPr>
              <a:t>AP Alicante s. </a:t>
            </a:r>
            <a:r>
              <a:rPr lang="es-ES" sz="1900" dirty="0">
                <a:solidFill>
                  <a:srgbClr val="0070C0"/>
                </a:solidFill>
              </a:rPr>
              <a:t>nú</a:t>
            </a:r>
            <a:r>
              <a:rPr lang="es-ES" sz="1900" dirty="0">
                <a:solidFill>
                  <a:srgbClr val="0070C0"/>
                </a:solidFill>
                <a:effectLst/>
              </a:rPr>
              <a:t>m. 424/2004 (JUR\2005\1995); AP Madrid s. núm. 280/2005 (AC\2005\1076); AP Madrid s. núm. 301/2014 (JUR\2015\17598)</a:t>
            </a:r>
            <a:endParaRPr lang="es-ES" sz="1900" dirty="0">
              <a:solidFill>
                <a:srgbClr val="0070C0"/>
              </a:solidFill>
            </a:endParaRPr>
          </a:p>
          <a:p>
            <a:pPr algn="just"/>
            <a:r>
              <a:rPr lang="es-ES" dirty="0"/>
              <a:t>El daño indemnizable por retraso incluye la pérdida puramente económica y el daño moral (a persona física)</a:t>
            </a:r>
          </a:p>
          <a:p>
            <a:pPr marL="0" indent="0" algn="just">
              <a:buNone/>
            </a:pPr>
            <a:r>
              <a:rPr lang="es-ES" sz="1900" dirty="0">
                <a:solidFill>
                  <a:schemeClr val="accent1"/>
                </a:solidFill>
              </a:rPr>
              <a:t>TS s. núm. 519/2009 (RJ 2009\4454) – AP </a:t>
            </a:r>
            <a:r>
              <a:rPr lang="es-ES" sz="1900" dirty="0" err="1">
                <a:solidFill>
                  <a:schemeClr val="accent1"/>
                </a:solidFill>
              </a:rPr>
              <a:t>Vicaya</a:t>
            </a:r>
            <a:r>
              <a:rPr lang="es-ES" sz="1900" dirty="0">
                <a:solidFill>
                  <a:schemeClr val="accent1"/>
                </a:solidFill>
              </a:rPr>
              <a:t> s. núm. 61/2005 (JUR\2005\79209); AP Las Palmas s. núm. 364/2015 (RJ 2015\253906); AP Cádiz s. núm. 81/2005 (JUR\2005\226771)</a:t>
            </a:r>
          </a:p>
          <a:p>
            <a:pPr algn="just"/>
            <a:r>
              <a:rPr lang="es-ES" dirty="0"/>
              <a:t>La responsabilidad por retaso está sujeta al límite / plazo de caducidad de las RHV/LTM: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s-ES" sz="1900" dirty="0">
                <a:solidFill>
                  <a:srgbClr val="0070C0"/>
                </a:solidFill>
              </a:rPr>
              <a:t>AP Madrid s. núm. 72/2012(RJ\2012\124703) / JM Bilbao s. núm. 158/2015 (AC\2016\10); AP Vizcaya s. núm. 233/2016 (AC\2016\1045); AP Valencia s. núm. 199/2015 (JUR\2015\228154)</a:t>
            </a:r>
            <a:endParaRPr lang="es-ES" sz="1900" dirty="0"/>
          </a:p>
          <a:p>
            <a:pPr algn="just"/>
            <a:endParaRPr lang="es-ES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400"/>
              </a:spcBef>
              <a:spcAft>
                <a:spcPts val="1000"/>
              </a:spcAft>
              <a:buNone/>
            </a:pPr>
            <a:endParaRPr lang="es-ES" dirty="0">
              <a:solidFill>
                <a:srgbClr val="0070C0"/>
              </a:solidFill>
            </a:endParaRP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945231DE-1B8D-1347-BB1C-DD2D2D54D67F}"/>
              </a:ext>
            </a:extLst>
          </p:cNvPr>
          <p:cNvCxnSpPr>
            <a:cxnSpLocks/>
          </p:cNvCxnSpPr>
          <p:nvPr/>
        </p:nvCxnSpPr>
        <p:spPr>
          <a:xfrm>
            <a:off x="34725" y="689069"/>
            <a:ext cx="1206082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8826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E3D47E-7542-2E40-B848-C249E4DCE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265" y="-272267"/>
            <a:ext cx="10515600" cy="1325563"/>
          </a:xfrm>
        </p:spPr>
        <p:txBody>
          <a:bodyPr/>
          <a:lstStyle/>
          <a:p>
            <a:r>
              <a:rPr lang="es-ES" b="1" i="1" dirty="0"/>
              <a:t>El retraso en la LNM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9AA56E-6E4A-A048-B544-3FACCA0860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24" y="689068"/>
            <a:ext cx="12157275" cy="6449147"/>
          </a:xfrm>
        </p:spPr>
        <p:txBody>
          <a:bodyPr>
            <a:normAutofit fontScale="92500" lnSpcReduction="10000"/>
          </a:bodyPr>
          <a:lstStyle/>
          <a:p>
            <a:r>
              <a:rPr lang="es-ES" dirty="0"/>
              <a:t>El régimen de la LNM en este punto se aplica aun cuando las RHV, conforme a sus propios términos, resulten aplicables al contrato (siempre que aplique la ley española)</a:t>
            </a:r>
          </a:p>
          <a:p>
            <a:r>
              <a:rPr lang="es-ES" dirty="0"/>
              <a:t>Existe retraso cuando el porteador/fletante incumple su obligación de entrega en el plazo pactado o en el que resulte razonable</a:t>
            </a:r>
          </a:p>
          <a:p>
            <a:r>
              <a:rPr lang="es-ES" dirty="0"/>
              <a:t>El porteador y el porteador efectivo son solidariamente responsables por los daños efectivamente causados por el incumplimiento (imputación de la responsabilidad conforme al criterio de la culpa)</a:t>
            </a:r>
          </a:p>
          <a:p>
            <a:r>
              <a:rPr lang="es-ES" dirty="0"/>
              <a:t>La responsabilidad del porteador (y del porteador efectivo) tiene carácter parcialmente imperativo</a:t>
            </a:r>
          </a:p>
          <a:p>
            <a:r>
              <a:rPr lang="es-ES" dirty="0"/>
              <a:t>La omisión de la protesta no impide la reclamación de los daños sufridos por </a:t>
            </a:r>
            <a:r>
              <a:rPr lang="es-ES"/>
              <a:t>el cargador/destinatario </a:t>
            </a:r>
            <a:r>
              <a:rPr lang="es-ES" dirty="0"/>
              <a:t>(dudas)</a:t>
            </a:r>
          </a:p>
          <a:p>
            <a:r>
              <a:rPr lang="es-ES" dirty="0"/>
              <a:t>La responsabilidad por los daños causados por el retraso está limitada a dos veces y media el importe del flete a pagar por las mercancías retrasadas, con el máximo del flete total pactado (salvo dolo o “dolo eventual”)</a:t>
            </a:r>
          </a:p>
          <a:p>
            <a:r>
              <a:rPr lang="es-ES" dirty="0"/>
              <a:t>Los daños indemnizables en caso de retraso incluyen el daño puramente económico y el daño moral (previa prueba de los mismos y su relación de causa a efecto con el retraso)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9BF05A0-818B-204F-8225-9BEC8F0BB35A}"/>
              </a:ext>
            </a:extLst>
          </p:cNvPr>
          <p:cNvCxnSpPr>
            <a:cxnSpLocks/>
          </p:cNvCxnSpPr>
          <p:nvPr/>
        </p:nvCxnSpPr>
        <p:spPr>
          <a:xfrm>
            <a:off x="34725" y="644825"/>
            <a:ext cx="1206082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7976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1722</TotalTime>
  <Words>1043</Words>
  <Application>Microsoft Office PowerPoint</Application>
  <PresentationFormat>Panorámica</PresentationFormat>
  <Paragraphs>77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Jurisprudencia previa a la LNM</vt:lpstr>
      <vt:lpstr>Jurisprudencia previa a la LNM</vt:lpstr>
      <vt:lpstr>El retraso en la LNM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Manuel Alba Fernández</dc:creator>
  <cp:lastModifiedBy>Celia Lopera</cp:lastModifiedBy>
  <cp:revision>36</cp:revision>
  <dcterms:created xsi:type="dcterms:W3CDTF">2019-02-28T15:20:18Z</dcterms:created>
  <dcterms:modified xsi:type="dcterms:W3CDTF">2019-03-06T16:49:05Z</dcterms:modified>
</cp:coreProperties>
</file>