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5D75A-6E33-43E7-A88E-2D9E74D58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07AA1C-18E7-45E9-91AE-E67614766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EB3C60-3632-4B21-87AA-7A1E9BC6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E5DF02-143A-4A8A-9D1C-0213502C3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6521E2-4203-4F49-ABDF-5F2FB2853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286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9D4F4-2C76-45AE-AA1E-1F8839B1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9E6BDE-7B5C-4E95-A90D-BA1322F0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78905D-207E-4C6F-BF54-F35D23E30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8D7147-FB54-4963-92EB-B073D542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C03BE2-4F3F-404A-B945-5B45517B2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38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2C7B60-A137-4598-AED5-139300A0F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0C76DC-15D6-466D-A370-A40AF67BB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C1792-35DE-4012-B92D-949931C79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9CF4DB-911F-42CC-ACA3-6A86FBD3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1F6A12-71DA-4304-97A0-CC8A7D0E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31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2CFA8-AE79-49A2-8654-8FADFC937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8EAE1B-E567-42B3-8D06-4F4D2DCA6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C96C55-3924-4235-8FDC-3920E8A1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5A4F8-E8F1-4C93-8900-266946E6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B93E71-EF5F-4938-A3E5-DBC81EF2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6834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7651F-6EA4-4857-9783-13182E51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F3BC4E-D176-4C88-9F7B-8E1BA6952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26367E-D791-4BC7-8A40-16B8C325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9A4C21-DAF6-4667-BE23-61392D54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203899-FC10-4E2F-A3C7-8646C034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72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2AA2CD-DB0B-4458-8485-D4C9A4CE1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BF0991-7166-492E-9733-39633B3F0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A1D00D-1921-4526-A4D7-1A8A132AA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A621CA-5136-45AB-BADF-5A0BC2C8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8A0188-D4DE-4B25-A5DB-FF8D209F0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9A958C-5AF5-48B7-9CD5-67887D47C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86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3FC595-FDA1-44E2-A2E0-887F82329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0B8B1E-50FA-4366-912D-16FEC7045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393966-F196-4A9D-93A3-848FF5285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69A713D-BC0A-466B-B1A7-00E84A8BE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98866B-D9BA-4C73-9E84-9B95C93BE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4191A30-252A-42C7-AA6A-D8A59F2C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969B2F-32F9-4D90-8E22-F35F06806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F73A9C-AEBB-4C4C-8595-EC5C9ABD3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588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E8798-8AB9-439F-819A-F5D80E629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A5C3C32-07CA-4223-BBEC-22C286E2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EAD7A2-077D-463F-80EA-DCE795AA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6ADAEE-7822-4C7F-8810-F34AA431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15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8B81646-FB63-4F2C-8A3A-613459D1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CA1CB1F-7A68-49B7-85CE-D39F5C1E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3C2D1F-5C1B-4DE9-8D07-D7E1C297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61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279349-8F08-41CC-9256-749D6022F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CC9D5-F60D-4DC5-8994-1B370606A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144014-D7E2-4D39-8655-32E6B3A87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E16726-9043-4774-B447-9ECE3A0CB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06E876-42BC-4697-801A-509EF75D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527E41-4B5F-4A52-873F-165815474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41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28B4B3-D1D3-428D-BFF7-D3E3EF7C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36419F-1432-4E88-A6EB-91FC3396F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1FF050-1CEB-4782-94A5-A176566A2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4E72FC-6B6F-427B-8A76-5CC9CFCC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041687-5C77-4515-91D4-67912A76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AD5D76-54CD-4A11-BD54-A41D1DD6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808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2BB0F90-6CFC-43FD-AE95-3BE8D2444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F813F2-9C37-49DE-904C-9CAC2968A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00C77E-6D85-4AAE-91C8-0930D7E4E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97021-FCF5-45E8-80BC-5B196FE99211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61337F-C84A-424A-8716-DB6E6534C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18DD93-5B0C-4E21-8C5D-BB8337152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26D19-272C-4FAC-974A-A34E869BD3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53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1B203-9368-47C8-BE5B-2AF51543D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86990"/>
          </a:xfrm>
        </p:spPr>
        <p:txBody>
          <a:bodyPr>
            <a:normAutofit/>
          </a:bodyPr>
          <a:lstStyle/>
          <a:p>
            <a:r>
              <a:rPr lang="es-ES" sz="4400" b="1" dirty="0">
                <a:solidFill>
                  <a:srgbClr val="C00000"/>
                </a:solidFill>
              </a:rPr>
              <a:t>“La responsabilidad del porteador marítimo por retraso en la entrega de mercancías:</a:t>
            </a:r>
            <a:br>
              <a:rPr lang="es-ES" sz="4400" b="1" dirty="0">
                <a:solidFill>
                  <a:srgbClr val="C00000"/>
                </a:solidFill>
              </a:rPr>
            </a:br>
            <a:r>
              <a:rPr lang="es-ES" sz="4400" b="1" dirty="0">
                <a:solidFill>
                  <a:srgbClr val="C00000"/>
                </a:solidFill>
              </a:rPr>
              <a:t>Ley de Navegación Marítima y Jurisprudencia reciente”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80C805-9B82-43BF-BB50-7EE9E8C04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8281" y="5612860"/>
            <a:ext cx="9144000" cy="500974"/>
          </a:xfrm>
        </p:spPr>
        <p:txBody>
          <a:bodyPr/>
          <a:lstStyle/>
          <a:p>
            <a:r>
              <a:rPr lang="es-ES" dirty="0"/>
              <a:t>Purificación Martorell Zulueta </a:t>
            </a:r>
          </a:p>
        </p:txBody>
      </p:sp>
    </p:spTree>
    <p:extLst>
      <p:ext uri="{BB962C8B-B14F-4D97-AF65-F5344CB8AC3E}">
        <p14:creationId xmlns:p14="http://schemas.microsoft.com/office/powerpoint/2010/main" val="335334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4224F-112A-4E97-B5B0-B64BDECF2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 </a:t>
            </a:r>
            <a:r>
              <a:rPr lang="es-ES" b="1" dirty="0">
                <a:solidFill>
                  <a:srgbClr val="C00000"/>
                </a:solidFill>
              </a:rPr>
              <a:t>Retraso en la Ley de Navegación Marítima</a:t>
            </a:r>
            <a:br>
              <a:rPr lang="es-ES" b="1" dirty="0">
                <a:solidFill>
                  <a:srgbClr val="C00000"/>
                </a:solidFill>
              </a:rPr>
            </a:br>
            <a:r>
              <a:rPr lang="es-ES" b="1" dirty="0">
                <a:solidFill>
                  <a:srgbClr val="C00000"/>
                </a:solidFill>
              </a:rPr>
              <a:t>¿Cambio de paradigma?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238B15-3D71-4D16-8B97-AE23E1AA4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Punto de partida:</a:t>
            </a:r>
          </a:p>
          <a:p>
            <a:pPr lvl="1"/>
            <a:r>
              <a:rPr lang="es-ES" dirty="0"/>
              <a:t>Precedentes normativos (Convenios y normativa nacional) ya expuestos. </a:t>
            </a:r>
          </a:p>
          <a:p>
            <a:pPr lvl="1"/>
            <a:r>
              <a:rPr lang="es-ES" dirty="0"/>
              <a:t>La interpretación tradicional del “retraso” en la navegación marítima y su justificación en el riesgo de la aventura de la navegación. </a:t>
            </a:r>
          </a:p>
          <a:p>
            <a:pPr lvl="1"/>
            <a:r>
              <a:rPr lang="es-ES" dirty="0"/>
              <a:t>La vigente Ley de Navegación Marítima: ¿Cambio de paradigma? </a:t>
            </a:r>
          </a:p>
          <a:p>
            <a:r>
              <a:rPr lang="es-ES" dirty="0"/>
              <a:t>Ausencia de Jurisprudencia en sentido estricto (art. 1.6 del C.C). Razones: </a:t>
            </a:r>
          </a:p>
          <a:p>
            <a:pPr lvl="1"/>
            <a:r>
              <a:rPr lang="es-ES" dirty="0"/>
              <a:t>LNM entró en vigor en septiembre de 2014: limitada rodadura temporal. </a:t>
            </a:r>
          </a:p>
          <a:p>
            <a:pPr lvl="1"/>
            <a:r>
              <a:rPr lang="es-ES" dirty="0"/>
              <a:t>Escasez de procedimientos judiciales motivada por la habitual aplicación de las cláusulas de sumisión a Ley y Jurisdicción extranjera.</a:t>
            </a:r>
          </a:p>
        </p:txBody>
      </p:sp>
    </p:spTree>
    <p:extLst>
      <p:ext uri="{BB962C8B-B14F-4D97-AF65-F5344CB8AC3E}">
        <p14:creationId xmlns:p14="http://schemas.microsoft.com/office/powerpoint/2010/main" val="489348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D2BC4-DF03-48CA-93A5-C04EB5FA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s-ES" dirty="0"/>
            </a:br>
            <a:r>
              <a:rPr lang="es-ES" b="1" dirty="0">
                <a:solidFill>
                  <a:srgbClr val="C00000"/>
                </a:solidFill>
              </a:rPr>
              <a:t>Posición de los tribunales.</a:t>
            </a:r>
            <a:br>
              <a:rPr lang="es-ES" b="1" dirty="0">
                <a:solidFill>
                  <a:srgbClr val="C00000"/>
                </a:solidFill>
              </a:rPr>
            </a:b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67FFA1-15F8-49FB-AA25-364FDA4B5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Tres resoluciones: dos de juzgados de instancia</a:t>
            </a:r>
          </a:p>
          <a:p>
            <a:pPr lvl="1"/>
            <a:r>
              <a:rPr lang="es-ES" dirty="0"/>
              <a:t>Juzgado de lo Mercantil 2 de Bilbao 24/6/15 (</a:t>
            </a:r>
            <a:r>
              <a:rPr lang="es-ES" dirty="0" err="1"/>
              <a:t>Roj</a:t>
            </a:r>
            <a:r>
              <a:rPr lang="es-ES" dirty="0"/>
              <a:t>: SJM BI 3177/2015)</a:t>
            </a:r>
          </a:p>
          <a:p>
            <a:pPr lvl="2"/>
            <a:r>
              <a:rPr lang="es-ES" dirty="0"/>
              <a:t>Fundamento Tercero: </a:t>
            </a:r>
          </a:p>
          <a:p>
            <a:pPr lvl="3"/>
            <a:r>
              <a:rPr lang="es-ES" dirty="0"/>
              <a:t>I. Normativa aplicable. Hechos anteriores a la LNM. </a:t>
            </a:r>
          </a:p>
          <a:p>
            <a:pPr lvl="3"/>
            <a:r>
              <a:rPr lang="es-ES" dirty="0"/>
              <a:t>III. Retraso.   </a:t>
            </a:r>
          </a:p>
          <a:p>
            <a:pPr lvl="4"/>
            <a:r>
              <a:rPr lang="es-ES" dirty="0"/>
              <a:t> La extensión de la aplicación del régimen uniforme a todo tipo de perjuicios que deriven del incumplimiento parcial de las obligaciones del transporte marítimo de mercancías. </a:t>
            </a:r>
          </a:p>
          <a:p>
            <a:pPr lvl="1"/>
            <a:r>
              <a:rPr lang="es-ES" dirty="0"/>
              <a:t>Juzgado de lo Mercantil 1 de Zaragoza 23/5/2018 (</a:t>
            </a:r>
            <a:r>
              <a:rPr lang="es-ES" dirty="0" err="1"/>
              <a:t>Roj</a:t>
            </a:r>
            <a:r>
              <a:rPr lang="es-ES" dirty="0"/>
              <a:t>: SJM Z 1843/2018)</a:t>
            </a:r>
          </a:p>
          <a:p>
            <a:pPr lvl="2"/>
            <a:r>
              <a:rPr lang="es-ES" dirty="0"/>
              <a:t> Incumplimientos más típicos: </a:t>
            </a:r>
          </a:p>
          <a:p>
            <a:pPr lvl="3"/>
            <a:r>
              <a:rPr lang="es-ES" dirty="0"/>
              <a:t>Mercancías llegan a destino dañadas  o incluso ni siquiera llegan  por haberse producido su pérdida física. </a:t>
            </a:r>
          </a:p>
          <a:p>
            <a:pPr lvl="3"/>
            <a:r>
              <a:rPr lang="es-ES" dirty="0"/>
              <a:t>Retraso en la entrega de las mercancías en su lugar convenido. </a:t>
            </a:r>
          </a:p>
          <a:p>
            <a:pPr lvl="3"/>
            <a:r>
              <a:rPr lang="es-ES" dirty="0"/>
              <a:t>Entrega de las mercancías en un lugar distinto del convenido</a:t>
            </a:r>
          </a:p>
          <a:p>
            <a:pPr lvl="4"/>
            <a:r>
              <a:rPr lang="es-ES" dirty="0"/>
              <a:t>No apreció retraso porque los hechos se sitúan en el tercero de los incumplimientos. </a:t>
            </a:r>
          </a:p>
          <a:p>
            <a:pPr marL="45720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84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AE22F-4F2E-4891-A41E-3D0BFE483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s-ES" dirty="0"/>
            </a:br>
            <a:r>
              <a:rPr lang="es-ES" b="1" dirty="0">
                <a:solidFill>
                  <a:srgbClr val="C00000"/>
                </a:solidFill>
              </a:rPr>
              <a:t>Audiencia Provincial de Valencia 14/2/2018 (</a:t>
            </a:r>
            <a:r>
              <a:rPr lang="es-ES" b="1" dirty="0" err="1">
                <a:solidFill>
                  <a:srgbClr val="C00000"/>
                </a:solidFill>
              </a:rPr>
              <a:t>Roj</a:t>
            </a:r>
            <a:r>
              <a:rPr lang="es-ES" b="1" dirty="0">
                <a:solidFill>
                  <a:srgbClr val="C00000"/>
                </a:solidFill>
              </a:rPr>
              <a:t>: SAP V 1219/2018)</a:t>
            </a:r>
            <a:br>
              <a:rPr lang="es-ES" b="1" dirty="0">
                <a:solidFill>
                  <a:srgbClr val="C00000"/>
                </a:solidFill>
              </a:rPr>
            </a:b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7F000-771C-45F5-8881-E0E95603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6" y="1690688"/>
            <a:ext cx="10838234" cy="5001942"/>
          </a:xfrm>
        </p:spPr>
        <p:txBody>
          <a:bodyPr>
            <a:normAutofit/>
          </a:bodyPr>
          <a:lstStyle/>
          <a:p>
            <a:r>
              <a:rPr lang="es-ES" dirty="0"/>
              <a:t>Los hechos. </a:t>
            </a:r>
          </a:p>
          <a:p>
            <a:pPr lvl="1"/>
            <a:r>
              <a:rPr lang="es-ES" dirty="0"/>
              <a:t>Lo alegado y lo resistido. </a:t>
            </a:r>
          </a:p>
          <a:p>
            <a:pPr lvl="2"/>
            <a:r>
              <a:rPr lang="es-ES" dirty="0"/>
              <a:t>Fecha aproximada de entrega y alegación de causa de justificación. </a:t>
            </a:r>
          </a:p>
          <a:p>
            <a:pPr lvl="1"/>
            <a:r>
              <a:rPr lang="es-ES" dirty="0"/>
              <a:t>Los elementos de prueba de que dispuso el tribunal.</a:t>
            </a:r>
          </a:p>
          <a:p>
            <a:r>
              <a:rPr lang="es-ES" dirty="0"/>
              <a:t>La norma invocada y su interpretación. </a:t>
            </a:r>
          </a:p>
          <a:p>
            <a:pPr lvl="1"/>
            <a:r>
              <a:rPr lang="es-ES" dirty="0"/>
              <a:t>La expresa inclusión del retraso en la LNM (definición en el artículo 280). </a:t>
            </a:r>
          </a:p>
          <a:p>
            <a:pPr lvl="1"/>
            <a:r>
              <a:rPr lang="es-ES" dirty="0"/>
              <a:t>Tres categorías (incumplimiento contractual):</a:t>
            </a:r>
          </a:p>
          <a:p>
            <a:pPr lvl="2"/>
            <a:r>
              <a:rPr lang="es-ES" dirty="0"/>
              <a:t>Daño</a:t>
            </a:r>
          </a:p>
          <a:p>
            <a:pPr lvl="2"/>
            <a:r>
              <a:rPr lang="es-ES" dirty="0"/>
              <a:t>Pérdida</a:t>
            </a:r>
          </a:p>
          <a:p>
            <a:pPr lvl="2"/>
            <a:r>
              <a:rPr lang="es-ES" dirty="0"/>
              <a:t>Retraso  [No es cualquier retraso. (20/65)]</a:t>
            </a:r>
          </a:p>
          <a:p>
            <a:pPr lvl="3"/>
            <a:r>
              <a:rPr lang="es-ES" dirty="0">
                <a:solidFill>
                  <a:srgbClr val="0070C0"/>
                </a:solidFill>
              </a:rPr>
              <a:t>Recientemente SAP Barcelona  11/1/2019 ROJ SAP B 25/2019 [4/15 contenedores de naranjas]</a:t>
            </a:r>
          </a:p>
          <a:p>
            <a:pPr marL="914400" lvl="2" indent="0">
              <a:buNone/>
            </a:pPr>
            <a:endParaRPr lang="es-ES" dirty="0"/>
          </a:p>
          <a:p>
            <a:pPr lvl="2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7703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D60D0F-0415-4E71-AD23-2EE35DFF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51" y="365125"/>
            <a:ext cx="10984149" cy="889743"/>
          </a:xfrm>
        </p:spPr>
        <p:txBody>
          <a:bodyPr/>
          <a:lstStyle/>
          <a:p>
            <a:r>
              <a:rPr lang="es-ES" b="1" dirty="0">
                <a:solidFill>
                  <a:srgbClr val="C00000"/>
                </a:solidFill>
              </a:rPr>
              <a:t>Las 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6CECDB-1318-486F-8D4C-026D5D95D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651" y="1498060"/>
            <a:ext cx="11196536" cy="4994815"/>
          </a:xfrm>
        </p:spPr>
        <p:txBody>
          <a:bodyPr/>
          <a:lstStyle/>
          <a:p>
            <a:r>
              <a:rPr lang="es-ES" dirty="0"/>
              <a:t>Respecto al caso examinado por nuestra Sección. </a:t>
            </a:r>
          </a:p>
          <a:p>
            <a:pPr lvl="1"/>
            <a:r>
              <a:rPr lang="es-ES" dirty="0"/>
              <a:t>Incumplimiento determinante de pronunciamiento de condena</a:t>
            </a:r>
          </a:p>
          <a:p>
            <a:pPr lvl="1"/>
            <a:r>
              <a:rPr lang="es-ES" dirty="0"/>
              <a:t>Lo reclamado y lo concedido: </a:t>
            </a:r>
          </a:p>
          <a:p>
            <a:pPr lvl="2"/>
            <a:r>
              <a:rPr lang="es-ES" dirty="0"/>
              <a:t>el artículo 283 de LNM: límite de responsabilidad. </a:t>
            </a:r>
          </a:p>
          <a:p>
            <a:r>
              <a:rPr lang="es-ES" dirty="0"/>
              <a:t>Las derivadas del texto de la sentencia. </a:t>
            </a:r>
          </a:p>
          <a:p>
            <a:pPr lvl="2"/>
            <a:r>
              <a:rPr lang="es-ES" dirty="0"/>
              <a:t>Previo: Posiciones doctrinales.  </a:t>
            </a:r>
          </a:p>
          <a:p>
            <a:pPr lvl="3"/>
            <a:r>
              <a:rPr lang="es-ES" dirty="0"/>
              <a:t>1) Las próximas a la tradicional de la aventura marítima (tesis de las a favor de la interpretación restrictiva de indemnización por retraso). </a:t>
            </a:r>
          </a:p>
          <a:p>
            <a:pPr lvl="3"/>
            <a:r>
              <a:rPr lang="es-ES" dirty="0"/>
              <a:t>2. ¿Cambio de paradigma?  </a:t>
            </a:r>
          </a:p>
          <a:p>
            <a:pPr lvl="4"/>
            <a:r>
              <a:rPr lang="es-ES" dirty="0"/>
              <a:t>La aproximación a otros sectores. </a:t>
            </a:r>
          </a:p>
          <a:p>
            <a:pPr lvl="4"/>
            <a:r>
              <a:rPr lang="es-ES" dirty="0"/>
              <a:t>La interpretación conforme a la realidad social actual del sector. </a:t>
            </a:r>
          </a:p>
          <a:p>
            <a:pPr lvl="2"/>
            <a:r>
              <a:rPr lang="es-ES" dirty="0"/>
              <a:t>La interpretación de la Sección 9ª</a:t>
            </a:r>
          </a:p>
          <a:p>
            <a:pPr lvl="2"/>
            <a:r>
              <a:rPr lang="es-ES" dirty="0"/>
              <a:t> ¿Responsabilidad objetiva? No. ( 277.2 LNM) </a:t>
            </a:r>
          </a:p>
          <a:p>
            <a:pPr lvl="3"/>
            <a:r>
              <a:rPr lang="es-ES" dirty="0"/>
              <a:t>El examen de cada caso (con pacto de entrega / sin pacto – plazo razonable -).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2512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482</Words>
  <Application>Microsoft Office PowerPoint</Application>
  <PresentationFormat>Panorámica</PresentationFormat>
  <Paragraphs>50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“La responsabilidad del porteador marítimo por retraso en la entrega de mercancías: Ley de Navegación Marítima y Jurisprudencia reciente”</vt:lpstr>
      <vt:lpstr> Retraso en la Ley de Navegación Marítima ¿Cambio de paradigma? </vt:lpstr>
      <vt:lpstr> Posición de los tribunales. </vt:lpstr>
      <vt:lpstr> Audiencia Provincial de Valencia 14/2/2018 (Roj: SAP V 1219/2018) </vt:lpstr>
      <vt:lpstr>Las conclusiones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 responsabilidad del porteador marítimo por retraso en la entrega de mercancías: Ley de Navegación Marítima y Jurisprudencia reciente”</dc:title>
  <dc:creator>PURIFICACION MARTORELL ZULUETA</dc:creator>
  <cp:lastModifiedBy>Celia Lopera</cp:lastModifiedBy>
  <cp:revision>10</cp:revision>
  <cp:lastPrinted>2019-03-04T17:49:06Z</cp:lastPrinted>
  <dcterms:created xsi:type="dcterms:W3CDTF">2019-03-04T15:35:07Z</dcterms:created>
  <dcterms:modified xsi:type="dcterms:W3CDTF">2019-03-05T08:44:05Z</dcterms:modified>
</cp:coreProperties>
</file>